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7" r:id="rId4"/>
    <p:sldMasterId id="2147483678" r:id="rId5"/>
    <p:sldMasterId id="2147483734" r:id="rId6"/>
    <p:sldMasterId id="2147483751" r:id="rId7"/>
    <p:sldMasterId id="2147483845" r:id="rId8"/>
  </p:sldMasterIdLst>
  <p:notesMasterIdLst>
    <p:notesMasterId r:id="rId20"/>
  </p:notesMasterIdLst>
  <p:sldIdLst>
    <p:sldId id="256" r:id="rId9"/>
    <p:sldId id="257" r:id="rId10"/>
    <p:sldId id="6895" r:id="rId11"/>
    <p:sldId id="496" r:id="rId12"/>
    <p:sldId id="6891" r:id="rId13"/>
    <p:sldId id="6892" r:id="rId14"/>
    <p:sldId id="6893" r:id="rId15"/>
    <p:sldId id="6916" r:id="rId16"/>
    <p:sldId id="494" r:id="rId17"/>
    <p:sldId id="6917" r:id="rId18"/>
    <p:sldId id="6915" r:id="rId19"/>
  </p:sldIdLst>
  <p:sldSz cx="18288000" cy="10287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3" userDrawn="1">
          <p15:clr>
            <a:srgbClr val="A4A3A4"/>
          </p15:clr>
        </p15:guide>
        <p15:guide id="2" pos="49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F9A095-BCBE-A9A5-C1F8-9CADCF51A428}" name="Melonie Lowe" initials="" userId="S::melonie.lowe@paralympic.org.au::b2f6cdb9-5d40-4718-8b84-8884710997c6" providerId="AD"/>
  <p188:author id="{62CCF3E4-D3C8-7482-BE10-2BBDB5C5A6D0}" name="Melonie Lowe" initials="ML" userId="S::melonie@tilburyglobal.com::4d798c21-ce9d-4210-b411-10f75f1f9a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38"/>
    <a:srgbClr val="FCEE3A"/>
    <a:srgbClr val="007B77"/>
    <a:srgbClr val="00968B"/>
    <a:srgbClr val="7F7F7F"/>
    <a:srgbClr val="017B78"/>
    <a:srgbClr val="007B78"/>
    <a:srgbClr val="31859C"/>
    <a:srgbClr val="007095"/>
    <a:srgbClr val="387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6C814-CD3B-C62E-1AE9-BE22BB7E7DD6}" v="11" dt="2024-11-20T11:56:38.312"/>
    <p1510:client id="{15EFBCA6-D936-4746-8320-27693338E552}" v="813" dt="2024-11-20T05:52:08.183"/>
    <p1510:client id="{176F1FBB-F4D1-DD90-9621-7F55A8657601}" v="48" dt="2024-11-20T05:54:02.868"/>
    <p1510:client id="{613D7CD0-9F45-B182-909B-E6877F5E104E}" v="374" dt="2024-11-20T10:25:58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84" y="332"/>
      </p:cViewPr>
      <p:guideLst>
        <p:guide orient="horz" pos="1063"/>
        <p:guide pos="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2A555-88B1-4E28-A97D-F279056CCDAC}" type="datetimeFigureOut">
              <a:t>11/20/2024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B563A-FC44-4238-84C0-505C9C6C85C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8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B563A-FC44-4238-84C0-505C9C6C85C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0869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9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65BF0-FC94-AEAE-1F68-1243F6E0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86E51-E62F-AFB7-31A9-AE9E82417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4F692-688C-018A-B66E-97939563B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B1F5D-A7D9-378D-BA2C-2C296E65C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59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7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4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0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GREEN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692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jumping in the air on a skateboard&#10;&#10;Description automatically generated with medium confidence">
            <a:extLst>
              <a:ext uri="{FF2B5EF4-FFF2-40B4-BE49-F238E27FC236}">
                <a16:creationId xmlns:a16="http://schemas.microsoft.com/office/drawing/2014/main" id="{EA94FD40-10ED-6488-7B82-AED04173D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6EBE4-E092-C6ED-8D54-92720DBFF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755E90A-27FF-1642-CA1B-7F22557EF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FF96A96-169D-2946-C22C-DFA8C32777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746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WHITE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47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page GREEN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BCBD73-B622-AA79-B586-F0CE4A6DCB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5226" y="3832044"/>
            <a:ext cx="4305779" cy="227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25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1649392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1649392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CB2B50-EAD9-A291-08A0-821E31651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183541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CA1025-A4D2-607A-67E0-8214B09D0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273976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9BBEEED-EA2E-3EF6-181A-685ACCE62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171883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B5F2D59-DEF2-9DE5-B8AA-CA33275703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463565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E3021-CAA0-9340-6DE6-E4D16BAB6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4732388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B97565-6628-ECEC-329D-47B89C5A91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297448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BCAE14-BD48-5740-B7F2-61C43961C5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754999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7595433-9E55-C776-ED7C-1DB453FE1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7666570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5589246-7103-3B9E-FE5E-7FEF0AC97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159880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5ED43C7-1BB5-625E-84DE-6CC65936E1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059337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178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p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BCBD73-B622-AA79-B586-F0CE4A6DCB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5226" y="3832044"/>
            <a:ext cx="4305779" cy="227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25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1649392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1649392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CB2B50-EAD9-A291-08A0-821E31651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183541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CA1025-A4D2-607A-67E0-8214B09D0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273976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E3021-CAA0-9340-6DE6-E4D16BAB6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4732388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B97565-6628-ECEC-329D-47B89C5A91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297448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7595433-9E55-C776-ED7C-1DB453FE1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7666570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18C368B-00F7-E80A-2A31-669D6A8786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171883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A94CA4B-ED51-C6A8-BC33-EB2BDB7A21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463565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CEF1F9B-A957-5E70-EF7E-6123D6FBB5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754999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4747DDE-16B1-A386-15A7-42A741DB69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159880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736B0-E0F6-CD53-C14A-24435B27C3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059337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73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429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76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GREEN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sport, player&#10;&#10;Description automatically generated">
            <a:extLst>
              <a:ext uri="{FF2B5EF4-FFF2-40B4-BE49-F238E27FC236}">
                <a16:creationId xmlns:a16="http://schemas.microsoft.com/office/drawing/2014/main" id="{0248ED41-BF67-40B4-470B-039F4BBC4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8" b="3176"/>
          <a:stretch/>
        </p:blipFill>
        <p:spPr>
          <a:xfrm>
            <a:off x="1689950" y="2061474"/>
            <a:ext cx="5091671" cy="72036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768AB6C-2F6E-A574-3E0F-12332B294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E565B5-6241-46EB-6F01-E310F7EF2F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C1A7183-3111-6EDF-F5BA-3109196C54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5A0533-8D8F-1220-9DD8-6FBED1DAC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C66294C-EF92-4D7D-9725-397C151D89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ACBACB-ABFF-F8B9-AA93-63FE40E962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D2C9FED-08DA-1136-ECDD-D5496845B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41C0245-C996-916A-2DB8-2DC196359E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FDCD35B-4E93-2596-70A4-DA7D459D6E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5D9F9A1-6AD0-8943-5632-AA161900E2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998DF77-FD62-B532-4BFE-F504E3E109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774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GREEN - Editabl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6525FED-19F1-7AB8-65CC-A6F83204208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0688" y="2100804"/>
            <a:ext cx="5091113" cy="71184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259DED-F186-B8BF-E6B1-8FE922D5B02D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81AC34-1AA5-1FF2-180A-188745F6A580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BE3EAD5-C79B-D7BB-F298-AD29380304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8F95245-5F9A-2507-3403-5E13977AD6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14CAF7CC-9F5A-3CC5-C1CC-7AFD20297A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8BC5890-8C47-45CA-6F39-E48B86D7EF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A8CB25B-9D9C-A23C-DA3E-F6090A041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F17E7869-E7FE-3397-6439-50D8F141B1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62313EA-897E-A028-120F-C543590F87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C02F9C1-7F3E-956A-51B1-E1391B3156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F2171F2-AA80-750F-CF36-ED49D7CDC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76B9FC3-4CAA-CC3A-EC23-04D2559061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8C1959E-A751-639D-924E-DB9B9A634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10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outdoor, person, sport&#10;&#10;Description automatically generated">
            <a:extLst>
              <a:ext uri="{FF2B5EF4-FFF2-40B4-BE49-F238E27FC236}">
                <a16:creationId xmlns:a16="http://schemas.microsoft.com/office/drawing/2014/main" id="{0662FF5A-EA69-FF79-C073-977F12B84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43" r="40535"/>
          <a:stretch/>
        </p:blipFill>
        <p:spPr>
          <a:xfrm>
            <a:off x="1689950" y="2061474"/>
            <a:ext cx="5087072" cy="719709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AA23B3-0369-A0C5-C0D1-D9EB69F07047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D50D30-9780-457C-5972-EA5B536C3A65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8A573EF-F544-96BF-97DA-52654EA77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0EE0E58-AB79-F191-D6A0-03CC0D7A0E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E3EFF63-7F76-6F7B-9B4C-8866BBA68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D94A7E-B731-0F6D-BD3A-913382C3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EB588F0-6ED5-83F0-56F6-C73A328A28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BD0FFFC-7557-83F2-8763-5E38B69B2A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A4F06F8-194C-766C-A197-23FA46D49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37976F7-1163-76ED-5A60-8FB193290D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F18D037F-5B8E-47FF-DDAA-C937A3C14A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9CA10E6-0D41-6225-2B3A-D1AE5D969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C6D0D35-0FC7-9221-9CFE-E6F68E2130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WHIT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F8B5DB6E-D80E-6D40-5D70-59E3273230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0688" y="2070777"/>
            <a:ext cx="5091113" cy="7148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C129A1-C1C5-21FA-3CE3-8409E80AB92D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300A7B-997C-EA6B-6B5A-E5B7B6F57971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D61FA5F-AFF0-B20B-3D15-4AB37C0A3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08FACE6-18D4-DA0F-7903-0A91DCCC5C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22B7E59-764B-3EF5-A0E1-2E68075812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1E44905-DD17-0F8A-A857-889EF278AF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4F37791-09F0-4B6D-C52F-08779DC37F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CF4E58D-51C7-3D12-06BE-56AD0AE6F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FB16C8A-74CA-94EE-4445-F2F764CFC2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95BF33E-1BD7-0E4C-37B2-DAECC32518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3175D941-606C-8828-0C0F-6B1A3333D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2873466A-851F-0FEF-18DE-659DFAF68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B2893826-9314-2DC9-84F6-C010F0E5EA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392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4952A9E-110E-155A-51D6-B89BF6BF666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4833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1D0AE-C6B9-B5F6-EC00-894BDF07B8FC}"/>
              </a:ext>
            </a:extLst>
          </p:cNvPr>
          <p:cNvCxnSpPr>
            <a:cxnSpLocks/>
          </p:cNvCxnSpPr>
          <p:nvPr userDrawn="1"/>
        </p:nvCxnSpPr>
        <p:spPr>
          <a:xfrm>
            <a:off x="6354500" y="3179303"/>
            <a:ext cx="0" cy="5553797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9F155-6B4B-7EC2-EF30-78A6CEA4D553}"/>
              </a:ext>
            </a:extLst>
          </p:cNvPr>
          <p:cNvCxnSpPr>
            <a:cxnSpLocks/>
          </p:cNvCxnSpPr>
          <p:nvPr userDrawn="1"/>
        </p:nvCxnSpPr>
        <p:spPr>
          <a:xfrm>
            <a:off x="11875625" y="3179303"/>
            <a:ext cx="0" cy="5553797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8C91F85-157C-9D4D-FFE4-1D3040FC02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8081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716A764-C129-1E1D-18DF-B48B5C2096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1564" y="5727150"/>
            <a:ext cx="3260771" cy="7836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B3C94BE-247D-9651-81F1-DD6CDD2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25325" y="5727149"/>
            <a:ext cx="3786632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DD9839E-51BB-0AF5-69D9-FB4796E2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808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CBC62A-F586-2252-7348-BE70C5EF73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569" y="6510752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394EA-7EA1-C6EF-C3F4-6F547C359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033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8E7DA3-0817-941F-25D6-D2201EC447A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05958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1FF41EE-3765-108B-6727-CCE099D8377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38725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4457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1D0AE-C6B9-B5F6-EC00-894BDF07B8FC}"/>
              </a:ext>
            </a:extLst>
          </p:cNvPr>
          <p:cNvCxnSpPr>
            <a:cxnSpLocks/>
          </p:cNvCxnSpPr>
          <p:nvPr userDrawn="1"/>
        </p:nvCxnSpPr>
        <p:spPr>
          <a:xfrm>
            <a:off x="6354500" y="3179303"/>
            <a:ext cx="0" cy="5553797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9F155-6B4B-7EC2-EF30-78A6CEA4D553}"/>
              </a:ext>
            </a:extLst>
          </p:cNvPr>
          <p:cNvCxnSpPr>
            <a:cxnSpLocks/>
          </p:cNvCxnSpPr>
          <p:nvPr userDrawn="1"/>
        </p:nvCxnSpPr>
        <p:spPr>
          <a:xfrm>
            <a:off x="11875625" y="3179303"/>
            <a:ext cx="0" cy="5553797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8C91F85-157C-9D4D-FFE4-1D3040FC02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8081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716A764-C129-1E1D-18DF-B48B5C2096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1564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B3C94BE-247D-9651-81F1-DD6CDD2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25325" y="5727149"/>
            <a:ext cx="3786632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DD9839E-51BB-0AF5-69D9-FB4796E2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808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CBC62A-F586-2252-7348-BE70C5EF73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569" y="6510752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394EA-7EA1-C6EF-C3F4-6F547C359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033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832ADF2-0CBD-82CB-F04B-79411EA535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4833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87674D-BA72-B912-BC56-7703D933D6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05958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A56C312-FA46-B6EE-60F6-FEB27F6FE03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38725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795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0AFC0F4-3109-BEFE-82DE-AD9B4DF7EC8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90796239"/>
              </p:ext>
            </p:extLst>
          </p:nvPr>
        </p:nvGraphicFramePr>
        <p:xfrm>
          <a:off x="443697" y="3142528"/>
          <a:ext cx="7577559" cy="586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08869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33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480FB-2CD6-2905-759B-1DBE6BE0E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2200" y="2050757"/>
            <a:ext cx="2643597" cy="317711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147E974-F712-21D3-03E7-DEFC67DB93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28463" y="5688291"/>
            <a:ext cx="4431071" cy="43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CA2A683-1090-42AE-87D1-F4185DDB1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8681" y="8366327"/>
            <a:ext cx="3000377" cy="437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5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5A506CD-C77F-2298-8F6F-E1F98CC54C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681" y="8868255"/>
            <a:ext cx="3000377" cy="38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12D0588-D849-8D23-7DFB-E4EC3DFBC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6077" y="8364158"/>
            <a:ext cx="5678151" cy="13501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50"/>
              </a:lnSpc>
              <a:buNone/>
              <a:defRPr sz="16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Building A, 1 Herb Elliot Avenue</a:t>
            </a:r>
            <a:br>
              <a:rPr lang="en-GB"/>
            </a:br>
            <a:r>
              <a:rPr lang="en-GB"/>
              <a:t>Sydney Olympic Park, NSW 2127, Australia</a:t>
            </a:r>
          </a:p>
          <a:p>
            <a:pPr lvl="0"/>
            <a:r>
              <a:rPr lang="en-US"/>
              <a:t>PO Box 596, Sydney Markets,</a:t>
            </a:r>
            <a:br>
              <a:rPr lang="en-US"/>
            </a:br>
            <a:r>
              <a:rPr lang="en-US"/>
              <a:t>NSW 2129, Australia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7067DE6-0947-F72A-6BE2-F6EF74D88A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26526" y="8364158"/>
            <a:ext cx="5678151" cy="13501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50"/>
              </a:lnSpc>
              <a:buNone/>
              <a:defRPr sz="16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AU"/>
              <a:t>T: +61 2 9704 0500  M: +16 0000 000 000</a:t>
            </a:r>
            <a:br>
              <a:rPr lang="en-GB"/>
            </a:br>
            <a:r>
              <a:rPr lang="en-GB"/>
              <a:t>E: </a:t>
            </a:r>
            <a:r>
              <a:rPr lang="en-GB" err="1"/>
              <a:t>first.surmane@paralympic.org.au</a:t>
            </a:r>
            <a:br>
              <a:rPr lang="en-GB"/>
            </a:br>
            <a:r>
              <a:rPr lang="en-GB" err="1"/>
              <a:t>paralympic.org.au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7336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E802-1D2A-C418-7E1D-A16ACED9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86448-AA05-DA3D-229A-268C17415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C2CE-FC17-D219-DE8D-EE763909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CDF9E-B78F-C018-C629-C50C8825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4AF29-E0FA-1C40-6629-2D4B043D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07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379B-D121-2E51-082D-1BB8361C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7DA3A-7429-4A7D-11D1-7984204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5911-F46A-EA29-154F-387809AA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365A-A57F-5008-7150-54EA2EE5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08148-69EB-323F-6BAE-A1CA56F6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137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60D2-2D98-3344-32EF-E2F17B2F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84A0-F129-821E-1865-E7560CAE1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3FB8A-0318-72F6-7015-241A6825C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BC126-757A-9346-5876-3019578B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E182A-3902-EB50-7606-E6A6E79A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C4F77-D0D9-782A-AFEC-410FF3D1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833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6190-1AF9-F148-AEC7-F90173F2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B6D1E-66CE-CD20-6D82-21DD382B0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A6DE0-D33C-66D8-6A39-706A1368E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12A26-A4A3-44B8-9977-E009A56B0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DD1B7-4A56-3A6A-23C5-AE3A51586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FEC4B-9A85-7330-ACAE-D3F28B94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8AC94-39AD-3D0B-D7EF-534D3CCA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E7F5A-7117-B56E-B455-138BC53F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3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4996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A0B1-81F7-AF9E-105A-B3CAD8E9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A8646-A8BF-F82D-FB05-E2CFC577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AC763-6839-6227-0377-BCBBF969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932F3-9790-E12D-C8E8-DD7B8B6A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4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C5213-9D10-7401-559F-3C87498A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4FE30-0C94-227B-E94F-F24C9FF9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8CB2D-6904-4778-81D5-31B8624D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98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F0E2-4218-0249-32ED-5D8D7E89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DB33-FA5D-837B-53CB-8B7A32538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098B9-F371-B21A-4AE0-1CE0582A5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C7013-9E3C-7E87-7C2B-B90695797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5BCD0-3E60-AB9D-548B-4C3F6AFF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4FE6E-D5A2-8DC5-FBA8-5F424889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07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F7AB-668D-7F47-D76C-67DC2838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9468D-456A-B187-55A4-16998C3AE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E39D8-38A4-EB7E-A957-5644C2992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08D46-46BA-5DB8-D143-376A88AD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BD352-46C8-9A79-6862-CD66A90A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93E73-B4BF-C4CF-E889-ADBEF0EC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12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ECUTIVE SUMMARY_1">
  <p:cSld name="EXECUTIVE SUMMAR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75641" y="574770"/>
            <a:ext cx="16736726" cy="70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000"/>
              <a:buFont typeface="Roboto"/>
              <a:buNone/>
              <a:defRPr sz="4001" b="1" i="0" u="none" strike="noStrike" cap="none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75641" y="1385989"/>
            <a:ext cx="16736726" cy="29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378" marR="0" lvl="0" indent="-457188" algn="l" rtl="0">
              <a:spcBef>
                <a:spcPts val="420"/>
              </a:spcBef>
              <a:spcAft>
                <a:spcPts val="0"/>
              </a:spcAft>
              <a:buClr>
                <a:srgbClr val="929292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755" marR="0" lvl="1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2743131" marR="0" lvl="2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3657509" marR="0" lvl="3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4571886" marR="0" lvl="4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5486264" marR="0" lvl="5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6400640" marR="0" lvl="6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7315017" marR="0" lvl="7" indent="-457188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8229395" marR="0" lvl="8" indent="-457188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4885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E307-1137-6110-691C-2BA9DD1E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9D766-3683-36F1-7D30-21376AA20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1DF8E-9C84-9E64-E24A-AC01C283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CA28-36C1-B445-9BC8-B67BAD34BE31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AF08-152B-9C3B-25B6-DCBBE607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24B31-E344-968B-6A19-32D2A3EF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FCDE5-DB0B-1B47-B7A3-344ED0353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7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3A74AF46-4244-6837-5EE8-0E170D581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546"/>
            <a:ext cx="18317417" cy="10303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6F00C-F081-0E52-8D86-EE1D810ED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FC13F9E-2F62-13FB-96A4-03939E62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81291363-306B-7BFB-36B6-59399618EF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5D2E83-798D-7941-BDB1-8C13D2216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69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kiing down a mountain&#10;&#10;Description automatically generated with low confidence">
            <a:extLst>
              <a:ext uri="{FF2B5EF4-FFF2-40B4-BE49-F238E27FC236}">
                <a16:creationId xmlns:a16="http://schemas.microsoft.com/office/drawing/2014/main" id="{EAEB63B2-829B-2596-87CF-8983863C4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51BAD70-22DA-A05E-5AEE-F87F7AB05B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C6C2A85-2848-D0BB-46C5-0B4F98D88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66C7FA-E1A3-E47E-756E-0DB3C989B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74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EE034CC6-A580-A3C1-DA1F-CDF7E0556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5FBC7D-2CAE-10C1-11DC-C3141DC18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2EF46A-82AE-568F-791C-7AEF01D8A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8BE32-4D85-50CE-4714-6E11F2889A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9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57AF38AC-B5A4-AF53-9673-1670FB475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706A59F-5965-9545-3523-7630814347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D160311-B818-EBEC-6AFF-577DDA7704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FC5695-1848-A3A9-981B-F7FA9C5D6E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6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port, arm&#10;&#10;Description automatically generated">
            <a:extLst>
              <a:ext uri="{FF2B5EF4-FFF2-40B4-BE49-F238E27FC236}">
                <a16:creationId xmlns:a16="http://schemas.microsoft.com/office/drawing/2014/main" id="{505AAEFB-958B-7F2F-5BE4-2B40CDE46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727964F-5274-B46B-58B7-4A156B24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A339C11-3061-BA53-BE35-9F268C8D0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8CEBF60-5161-AD3B-FCB0-6112F847E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70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0C8C560-F589-5F02-23FE-94D8E4D9E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FD11A-BB97-A76D-FC57-8991C07B3B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88481" y="1082281"/>
            <a:ext cx="2217587" cy="2665127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44158D0-D302-2A7E-1C79-2DE42AD2B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769E23E-56AE-08E8-3EDB-F2FCBA9FD1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4940889-CF3E-96EF-6486-B552705D6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61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2D94F-1BC0-0F8A-C237-D254FE917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329" y="2868061"/>
            <a:ext cx="3811680" cy="458093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6A9719F-EE44-23EC-EE84-4D871B1183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5654" y="2748557"/>
            <a:ext cx="7937018" cy="4700432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ts val="3300"/>
              </a:lnSpc>
              <a:buAutoNum type="arabicPeriod"/>
              <a:defRPr sz="39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INTRODUCTION</a:t>
            </a:r>
          </a:p>
          <a:p>
            <a:pPr lvl="0"/>
            <a:r>
              <a:rPr lang="en-GB"/>
              <a:t>SUMMARY</a:t>
            </a:r>
          </a:p>
          <a:p>
            <a:pPr lvl="0"/>
            <a:r>
              <a:rPr lang="en-GB"/>
              <a:t>OUR PURPOSE</a:t>
            </a:r>
          </a:p>
          <a:p>
            <a:pPr lvl="0"/>
            <a:r>
              <a:rPr lang="en-GB"/>
              <a:t>CONCLUSION</a:t>
            </a:r>
          </a:p>
          <a:p>
            <a:pPr lvl="0"/>
            <a:r>
              <a:rPr lang="en-GB"/>
              <a:t>WHAT IS THE PROBLEM?</a:t>
            </a:r>
          </a:p>
          <a:p>
            <a:pPr lvl="0"/>
            <a:r>
              <a:rPr lang="en-GB"/>
              <a:t>FINDINGS</a:t>
            </a:r>
          </a:p>
          <a:p>
            <a:pPr lvl="0"/>
            <a:r>
              <a:rPr lang="en-GB"/>
              <a:t>NEXT STEPS</a:t>
            </a:r>
          </a:p>
          <a:p>
            <a:pPr lvl="0"/>
            <a:r>
              <a:rPr lang="en-GB"/>
              <a:t>GET IN CONTACT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476933B-63D1-5136-FE40-ABA43E607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64" y="0"/>
            <a:ext cx="18312726" cy="10300908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0C09904-B044-FBF6-5A3C-AD96C6883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E927440-8A5C-F7CF-B50D-F18F5FA5C3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62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DD31476A-1EEB-1E82-29CB-94F7F6593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C53D8EC-9487-BA88-5B7C-B6BFF73B7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76ECA9-BE28-164C-3AC2-FDA8A94763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096F69A-3285-F5E9-3CBB-08E8978293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39F57F7B-F9E2-55AF-7771-5BBC02420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5FE7F-A3B5-7EDD-3ED3-74104AE5D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88480" y="1082280"/>
            <a:ext cx="2208029" cy="2653641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A5A2798-034E-B7D8-55AD-BB13BCBDE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00A5D8C-E6DF-A85E-281A-F87970DBDA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7ABA08B-7FB4-0856-413F-E6DE07505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7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D2FE0-6458-61D1-85AC-4B87A8F8D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88480" y="1082280"/>
            <a:ext cx="2208029" cy="265364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06010C-DAD6-43FD-BB8D-D8E50256C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718BB92-ACDC-84EE-41AD-F6C5C33C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A6845EB-077D-637C-9354-31694A06A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6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unning on a track&#10;&#10;Description automatically generated with low confidence">
            <a:extLst>
              <a:ext uri="{FF2B5EF4-FFF2-40B4-BE49-F238E27FC236}">
                <a16:creationId xmlns:a16="http://schemas.microsoft.com/office/drawing/2014/main" id="{A8DAAE76-10A7-2958-03FA-A7090451F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25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GREEN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73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jumping in the air on a skateboard&#10;&#10;Description automatically generated with medium confidence">
            <a:extLst>
              <a:ext uri="{FF2B5EF4-FFF2-40B4-BE49-F238E27FC236}">
                <a16:creationId xmlns:a16="http://schemas.microsoft.com/office/drawing/2014/main" id="{EA94FD40-10ED-6488-7B82-AED04173D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6EBE4-E092-C6ED-8D54-92720DBFF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755E90A-27FF-1642-CA1B-7F22557EF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FF96A96-169D-2946-C22C-DFA8C32777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67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WHITE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43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page GREEN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BCBD73-B622-AA79-B586-F0CE4A6DCB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5226" y="3832044"/>
            <a:ext cx="4305779" cy="227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25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1649392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1649392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CB2B50-EAD9-A291-08A0-821E31651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183541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CA1025-A4D2-607A-67E0-8214B09D0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273976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9BBEEED-EA2E-3EF6-181A-685ACCE62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171883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B5F2D59-DEF2-9DE5-B8AA-CA33275703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463565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E3021-CAA0-9340-6DE6-E4D16BAB6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4732388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B97565-6628-ECEC-329D-47B89C5A91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297448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BCAE14-BD48-5740-B7F2-61C43961C5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754999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7595433-9E55-C776-ED7C-1DB453FE1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7666570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5589246-7103-3B9E-FE5E-7FEF0AC97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159880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5ED43C7-1BB5-625E-84DE-6CC65936E1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059337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63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p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BCBD73-B622-AA79-B586-F0CE4A6DCB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5226" y="3832044"/>
            <a:ext cx="4305779" cy="227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25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1649392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1649392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CB2B50-EAD9-A291-08A0-821E31651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183541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CA1025-A4D2-607A-67E0-8214B09D0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273976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E3021-CAA0-9340-6DE6-E4D16BAB6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4732388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B97565-6628-ECEC-329D-47B89C5A91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297448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7595433-9E55-C776-ED7C-1DB453FE1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7666570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18C368B-00F7-E80A-2A31-669D6A8786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171883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A94CA4B-ED51-C6A8-BC33-EB2BDB7A21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463565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CEF1F9B-A957-5E70-EF7E-6123D6FBB5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754999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4747DDE-16B1-A386-15A7-42A741DB69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159880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736B0-E0F6-CD53-C14A-24435B27C3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059337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5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862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713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GREEN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sport, player&#10;&#10;Description automatically generated">
            <a:extLst>
              <a:ext uri="{FF2B5EF4-FFF2-40B4-BE49-F238E27FC236}">
                <a16:creationId xmlns:a16="http://schemas.microsoft.com/office/drawing/2014/main" id="{0248ED41-BF67-40B4-470B-039F4BBC4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8" b="3176"/>
          <a:stretch/>
        </p:blipFill>
        <p:spPr>
          <a:xfrm>
            <a:off x="1689950" y="2061474"/>
            <a:ext cx="5091671" cy="72036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768AB6C-2F6E-A574-3E0F-12332B294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E565B5-6241-46EB-6F01-E310F7EF2F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C1A7183-3111-6EDF-F5BA-3109196C54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5A0533-8D8F-1220-9DD8-6FBED1DAC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C66294C-EF92-4D7D-9725-397C151D89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ACBACB-ABFF-F8B9-AA93-63FE40E962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D2C9FED-08DA-1136-ECDD-D5496845B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41C0245-C996-916A-2DB8-2DC196359E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FDCD35B-4E93-2596-70A4-DA7D459D6E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5D9F9A1-6AD0-8943-5632-AA161900E2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998DF77-FD62-B532-4BFE-F504E3E109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8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GREEN - Editabl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6525FED-19F1-7AB8-65CC-A6F83204208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0688" y="2100804"/>
            <a:ext cx="5091113" cy="71184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259DED-F186-B8BF-E6B1-8FE922D5B02D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81AC34-1AA5-1FF2-180A-188745F6A580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BE3EAD5-C79B-D7BB-F298-AD29380304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8F95245-5F9A-2507-3403-5E13977AD6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14CAF7CC-9F5A-3CC5-C1CC-7AFD20297A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8BC5890-8C47-45CA-6F39-E48B86D7EF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A8CB25B-9D9C-A23C-DA3E-F6090A041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F17E7869-E7FE-3397-6439-50D8F141B1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62313EA-897E-A028-120F-C543590F87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C02F9C1-7F3E-956A-51B1-E1391B3156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F2171F2-AA80-750F-CF36-ED49D7CDC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76B9FC3-4CAA-CC3A-EC23-04D2559061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8C1959E-A751-639D-924E-DB9B9A634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53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outdoor, person, sport&#10;&#10;Description automatically generated">
            <a:extLst>
              <a:ext uri="{FF2B5EF4-FFF2-40B4-BE49-F238E27FC236}">
                <a16:creationId xmlns:a16="http://schemas.microsoft.com/office/drawing/2014/main" id="{0662FF5A-EA69-FF79-C073-977F12B84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43" r="40535"/>
          <a:stretch/>
        </p:blipFill>
        <p:spPr>
          <a:xfrm>
            <a:off x="1689950" y="2061474"/>
            <a:ext cx="5087072" cy="719709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AA23B3-0369-A0C5-C0D1-D9EB69F07047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D50D30-9780-457C-5972-EA5B536C3A65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8A573EF-F544-96BF-97DA-52654EA77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0EE0E58-AB79-F191-D6A0-03CC0D7A0E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E3EFF63-7F76-6F7B-9B4C-8866BBA68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D94A7E-B731-0F6D-BD3A-913382C3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EB588F0-6ED5-83F0-56F6-C73A328A28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BD0FFFC-7557-83F2-8763-5E38B69B2A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A4F06F8-194C-766C-A197-23FA46D49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37976F7-1163-76ED-5A60-8FB193290D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F18D037F-5B8E-47FF-DDAA-C937A3C14A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9CA10E6-0D41-6225-2B3A-D1AE5D969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C6D0D35-0FC7-9221-9CFE-E6F68E2130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4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WHIT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F8B5DB6E-D80E-6D40-5D70-59E3273230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0688" y="2070777"/>
            <a:ext cx="5091113" cy="7148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C129A1-C1C5-21FA-3CE3-8409E80AB92D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300A7B-997C-EA6B-6B5A-E5B7B6F57971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D61FA5F-AFF0-B20B-3D15-4AB37C0A3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08FACE6-18D4-DA0F-7903-0A91DCCC5C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22B7E59-764B-3EF5-A0E1-2E68075812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1E44905-DD17-0F8A-A857-889EF278AF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4F37791-09F0-4B6D-C52F-08779DC37F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CF4E58D-51C7-3D12-06BE-56AD0AE6F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FB16C8A-74CA-94EE-4445-F2F764CFC2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95BF33E-1BD7-0E4C-37B2-DAECC32518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3175D941-606C-8828-0C0F-6B1A3333D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2873466A-851F-0FEF-18DE-659DFAF68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B2893826-9314-2DC9-84F6-C010F0E5EA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48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4952A9E-110E-155A-51D6-B89BF6BF666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4833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1D0AE-C6B9-B5F6-EC00-894BDF07B8FC}"/>
              </a:ext>
            </a:extLst>
          </p:cNvPr>
          <p:cNvCxnSpPr>
            <a:cxnSpLocks/>
          </p:cNvCxnSpPr>
          <p:nvPr userDrawn="1"/>
        </p:nvCxnSpPr>
        <p:spPr>
          <a:xfrm>
            <a:off x="6354500" y="3179303"/>
            <a:ext cx="0" cy="5553797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9F155-6B4B-7EC2-EF30-78A6CEA4D553}"/>
              </a:ext>
            </a:extLst>
          </p:cNvPr>
          <p:cNvCxnSpPr>
            <a:cxnSpLocks/>
          </p:cNvCxnSpPr>
          <p:nvPr userDrawn="1"/>
        </p:nvCxnSpPr>
        <p:spPr>
          <a:xfrm>
            <a:off x="11875625" y="3179303"/>
            <a:ext cx="0" cy="5553797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8C91F85-157C-9D4D-FFE4-1D3040FC02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8081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716A764-C129-1E1D-18DF-B48B5C2096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1564" y="5727150"/>
            <a:ext cx="3260771" cy="7836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B3C94BE-247D-9651-81F1-DD6CDD2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25325" y="5727149"/>
            <a:ext cx="3786632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DD9839E-51BB-0AF5-69D9-FB4796E2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808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CBC62A-F586-2252-7348-BE70C5EF73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569" y="6510752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394EA-7EA1-C6EF-C3F4-6F547C359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033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8E7DA3-0817-941F-25D6-D2201EC447A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05958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1FF41EE-3765-108B-6727-CCE099D8377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38725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22106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1D0AE-C6B9-B5F6-EC00-894BDF07B8FC}"/>
              </a:ext>
            </a:extLst>
          </p:cNvPr>
          <p:cNvCxnSpPr>
            <a:cxnSpLocks/>
          </p:cNvCxnSpPr>
          <p:nvPr userDrawn="1"/>
        </p:nvCxnSpPr>
        <p:spPr>
          <a:xfrm>
            <a:off x="6354500" y="3179303"/>
            <a:ext cx="0" cy="5553797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9F155-6B4B-7EC2-EF30-78A6CEA4D553}"/>
              </a:ext>
            </a:extLst>
          </p:cNvPr>
          <p:cNvCxnSpPr>
            <a:cxnSpLocks/>
          </p:cNvCxnSpPr>
          <p:nvPr userDrawn="1"/>
        </p:nvCxnSpPr>
        <p:spPr>
          <a:xfrm>
            <a:off x="11875625" y="3179303"/>
            <a:ext cx="0" cy="5553797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8C91F85-157C-9D4D-FFE4-1D3040FC02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8081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716A764-C129-1E1D-18DF-B48B5C2096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1564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B3C94BE-247D-9651-81F1-DD6CDD2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25325" y="5727149"/>
            <a:ext cx="3786632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DD9839E-51BB-0AF5-69D9-FB4796E2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808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CBC62A-F586-2252-7348-BE70C5EF73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569" y="6510752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394EA-7EA1-C6EF-C3F4-6F547C359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033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832ADF2-0CBD-82CB-F04B-79411EA535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4833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87674D-BA72-B912-BC56-7703D933D6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05958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A56C312-FA46-B6EE-60F6-FEB27F6FE03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38725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0859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0AFC0F4-3109-BEFE-82DE-AD9B4DF7EC8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90796239"/>
              </p:ext>
            </p:extLst>
          </p:nvPr>
        </p:nvGraphicFramePr>
        <p:xfrm>
          <a:off x="443697" y="3142528"/>
          <a:ext cx="7577559" cy="586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3408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480FB-2CD6-2905-759B-1DBE6BE0E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2200" y="2050757"/>
            <a:ext cx="2643597" cy="317711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147E974-F712-21D3-03E7-DEFC67DB93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28463" y="5688291"/>
            <a:ext cx="4431071" cy="43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CA2A683-1090-42AE-87D1-F4185DDB1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8681" y="8366327"/>
            <a:ext cx="3000377" cy="437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5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5A506CD-C77F-2298-8F6F-E1F98CC54C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681" y="8868255"/>
            <a:ext cx="3000377" cy="38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12D0588-D849-8D23-7DFB-E4EC3DFBC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6077" y="8364158"/>
            <a:ext cx="5678151" cy="13501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50"/>
              </a:lnSpc>
              <a:buNone/>
              <a:defRPr sz="16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Building A, 1 Herb Elliot Avenue</a:t>
            </a:r>
            <a:br>
              <a:rPr lang="en-GB"/>
            </a:br>
            <a:r>
              <a:rPr lang="en-GB"/>
              <a:t>Sydney Olympic Park, NSW 2127, Australia</a:t>
            </a:r>
          </a:p>
          <a:p>
            <a:pPr lvl="0"/>
            <a:r>
              <a:rPr lang="en-US"/>
              <a:t>PO Box 596, Sydney Markets,</a:t>
            </a:r>
            <a:br>
              <a:rPr lang="en-US"/>
            </a:br>
            <a:r>
              <a:rPr lang="en-US"/>
              <a:t>NSW 2129, Australia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7067DE6-0947-F72A-6BE2-F6EF74D88A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26526" y="8364158"/>
            <a:ext cx="5678151" cy="13501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50"/>
              </a:lnSpc>
              <a:buNone/>
              <a:defRPr sz="16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AU"/>
              <a:t>T: +61 2 9704 0500  M: +16 0000 000 000</a:t>
            </a:r>
            <a:br>
              <a:rPr lang="en-GB"/>
            </a:br>
            <a:r>
              <a:rPr lang="en-GB"/>
              <a:t>E: </a:t>
            </a:r>
            <a:r>
              <a:rPr lang="en-GB" err="1"/>
              <a:t>first.surmane@paralympic.org.au</a:t>
            </a:r>
            <a:br>
              <a:rPr lang="en-GB"/>
            </a:br>
            <a:r>
              <a:rPr lang="en-GB" err="1"/>
              <a:t>paralympic.org.au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352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E802-1D2A-C418-7E1D-A16ACED9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86448-AA05-DA3D-229A-268C17415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C2CE-FC17-D219-DE8D-EE763909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CDF9E-B78F-C018-C629-C50C8825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4AF29-E0FA-1C40-6629-2D4B043D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89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379B-D121-2E51-082D-1BB8361C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7DA3A-7429-4A7D-11D1-7984204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5911-F46A-EA29-154F-387809AA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365A-A57F-5008-7150-54EA2EE5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08148-69EB-323F-6BAE-A1CA56F6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45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60D2-2D98-3344-32EF-E2F17B2F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84A0-F129-821E-1865-E7560CAE1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3FB8A-0318-72F6-7015-241A6825C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BC126-757A-9346-5876-3019578B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E182A-3902-EB50-7606-E6A6E79A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C4F77-D0D9-782A-AFEC-410FF3D1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8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6190-1AF9-F148-AEC7-F90173F2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B6D1E-66CE-CD20-6D82-21DD382B0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A6DE0-D33C-66D8-6A39-706A1368E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12A26-A4A3-44B8-9977-E009A56B0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DD1B7-4A56-3A6A-23C5-AE3A51586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FEC4B-9A85-7330-ACAE-D3F28B94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8AC94-39AD-3D0B-D7EF-534D3CCA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E7F5A-7117-B56E-B455-138BC53F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51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A0B1-81F7-AF9E-105A-B3CAD8E9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A8646-A8BF-F82D-FB05-E2CFC577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AC763-6839-6227-0377-BCBBF969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932F3-9790-E12D-C8E8-DD7B8B6A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13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C5213-9D10-7401-559F-3C87498A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4FE30-0C94-227B-E94F-F24C9FF9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8CB2D-6904-4778-81D5-31B8624D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90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F0E2-4218-0249-32ED-5D8D7E89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DB33-FA5D-837B-53CB-8B7A32538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098B9-F371-B21A-4AE0-1CE0582A5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C7013-9E3C-7E87-7C2B-B90695797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5BCD0-3E60-AB9D-548B-4C3F6AFF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4FE6E-D5A2-8DC5-FBA8-5F424889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17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F7AB-668D-7F47-D76C-67DC2838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9468D-456A-B187-55A4-16998C3AE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E39D8-38A4-EB7E-A957-5644C2992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08D46-46BA-5DB8-D143-376A88AD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BD352-46C8-9A79-6862-CD66A90A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93E73-B4BF-C4CF-E889-ADBEF0EC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12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42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E307-1137-6110-691C-2BA9DD1E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9D766-3683-36F1-7D30-21376AA20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1DF8E-9C84-9E64-E24A-AC01C283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CA28-36C1-B445-9BC8-B67BAD34BE31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AF08-152B-9C3B-25B6-DCBBE607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24B31-E344-968B-6A19-32D2A3EF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FCDE5-DB0B-1B47-B7A3-344ED0353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3A74AF46-4244-6837-5EE8-0E170D581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546"/>
            <a:ext cx="18317417" cy="10303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6F00C-F081-0E52-8D86-EE1D810ED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FC13F9E-2F62-13FB-96A4-03939E62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81291363-306B-7BFB-36B6-59399618EF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5D2E83-798D-7941-BDB1-8C13D2216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00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kiing down a mountain&#10;&#10;Description automatically generated with low confidence">
            <a:extLst>
              <a:ext uri="{FF2B5EF4-FFF2-40B4-BE49-F238E27FC236}">
                <a16:creationId xmlns:a16="http://schemas.microsoft.com/office/drawing/2014/main" id="{EAEB63B2-829B-2596-87CF-8983863C4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51BAD70-22DA-A05E-5AEE-F87F7AB05B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C6C2A85-2848-D0BB-46C5-0B4F98D88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66C7FA-E1A3-E47E-756E-0DB3C989B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18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EE034CC6-A580-A3C1-DA1F-CDF7E0556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5FBC7D-2CAE-10C1-11DC-C3141DC18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2EF46A-82AE-568F-791C-7AEF01D8A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8BE32-4D85-50CE-4714-6E11F2889A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87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57AF38AC-B5A4-AF53-9673-1670FB475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706A59F-5965-9545-3523-7630814347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D160311-B818-EBEC-6AFF-577DDA7704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FC5695-1848-A3A9-981B-F7FA9C5D6E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2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port, arm&#10;&#10;Description automatically generated">
            <a:extLst>
              <a:ext uri="{FF2B5EF4-FFF2-40B4-BE49-F238E27FC236}">
                <a16:creationId xmlns:a16="http://schemas.microsoft.com/office/drawing/2014/main" id="{505AAEFB-958B-7F2F-5BE4-2B40CDE46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727964F-5274-B46B-58B7-4A156B24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A339C11-3061-BA53-BE35-9F268C8D0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8CEBF60-5161-AD3B-FCB0-6112F847E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72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0C8C560-F589-5F02-23FE-94D8E4D9E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FD11A-BB97-A76D-FC57-8991C07B3B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88481" y="1082281"/>
            <a:ext cx="2217587" cy="2665127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44158D0-D302-2A7E-1C79-2DE42AD2B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769E23E-56AE-08E8-3EDB-F2FCBA9FD1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4940889-CF3E-96EF-6486-B552705D6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84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2D94F-1BC0-0F8A-C237-D254FE917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329" y="2868061"/>
            <a:ext cx="3811680" cy="458093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6A9719F-EE44-23EC-EE84-4D871B1183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5654" y="2748557"/>
            <a:ext cx="7937018" cy="4700432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ts val="3300"/>
              </a:lnSpc>
              <a:buAutoNum type="arabicPeriod"/>
              <a:defRPr sz="39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INTRODUCTION</a:t>
            </a:r>
          </a:p>
          <a:p>
            <a:pPr lvl="0"/>
            <a:r>
              <a:rPr lang="en-GB"/>
              <a:t>SUMMARY</a:t>
            </a:r>
          </a:p>
          <a:p>
            <a:pPr lvl="0"/>
            <a:r>
              <a:rPr lang="en-GB"/>
              <a:t>OUR PURPOSE</a:t>
            </a:r>
          </a:p>
          <a:p>
            <a:pPr lvl="0"/>
            <a:r>
              <a:rPr lang="en-GB"/>
              <a:t>CONCLUSION</a:t>
            </a:r>
          </a:p>
          <a:p>
            <a:pPr lvl="0"/>
            <a:r>
              <a:rPr lang="en-GB"/>
              <a:t>WHAT IS THE PROBLEM?</a:t>
            </a:r>
          </a:p>
          <a:p>
            <a:pPr lvl="0"/>
            <a:r>
              <a:rPr lang="en-GB"/>
              <a:t>FINDINGS</a:t>
            </a:r>
          </a:p>
          <a:p>
            <a:pPr lvl="0"/>
            <a:r>
              <a:rPr lang="en-GB"/>
              <a:t>NEXT STEPS</a:t>
            </a:r>
          </a:p>
          <a:p>
            <a:pPr lvl="0"/>
            <a:r>
              <a:rPr lang="en-GB"/>
              <a:t>GET IN CONTACT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12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476933B-63D1-5136-FE40-ABA43E607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64" y="0"/>
            <a:ext cx="18312726" cy="10300908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0C09904-B044-FBF6-5A3C-AD96C6883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E927440-8A5C-F7CF-B50D-F18F5FA5C3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3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DD31476A-1EEB-1E82-29CB-94F7F6593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C53D8EC-9487-BA88-5B7C-B6BFF73B7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76ECA9-BE28-164C-3AC2-FDA8A94763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096F69A-3285-F5E9-3CBB-08E8978293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5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39F57F7B-F9E2-55AF-7771-5BBC02420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5FE7F-A3B5-7EDD-3ED3-74104AE5D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88480" y="1082280"/>
            <a:ext cx="2208029" cy="2653641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A5A2798-034E-B7D8-55AD-BB13BCBDE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00A5D8C-E6DF-A85E-281A-F87970DBDA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7ABA08B-7FB4-0856-413F-E6DE07505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3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D2FE0-6458-61D1-85AC-4B87A8F8D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88480" y="1082280"/>
            <a:ext cx="2208029" cy="265364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06010C-DAD6-43FD-BB8D-D8E50256C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718BB92-ACDC-84EE-41AD-F6C5C33C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A6845EB-077D-637C-9354-31694A06A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12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unning on a track&#10;&#10;Description automatically generated with low confidence">
            <a:extLst>
              <a:ext uri="{FF2B5EF4-FFF2-40B4-BE49-F238E27FC236}">
                <a16:creationId xmlns:a16="http://schemas.microsoft.com/office/drawing/2014/main" id="{A8DAAE76-10A7-2958-03FA-A7090451F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74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GREEN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32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jumping in the air on a skateboard&#10;&#10;Description automatically generated with medium confidence">
            <a:extLst>
              <a:ext uri="{FF2B5EF4-FFF2-40B4-BE49-F238E27FC236}">
                <a16:creationId xmlns:a16="http://schemas.microsoft.com/office/drawing/2014/main" id="{EA94FD40-10ED-6488-7B82-AED04173D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6EBE4-E092-C6ED-8D54-92720DBFF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755E90A-27FF-1642-CA1B-7F22557EF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FF96A96-169D-2946-C22C-DFA8C32777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69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WHITE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53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page GREEN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BCBD73-B622-AA79-B586-F0CE4A6DCB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5226" y="3832044"/>
            <a:ext cx="4305779" cy="227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25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1649392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1649392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CB2B50-EAD9-A291-08A0-821E31651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183541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CA1025-A4D2-607A-67E0-8214B09D0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273976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9BBEEED-EA2E-3EF6-181A-685ACCE62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171883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B5F2D59-DEF2-9DE5-B8AA-CA33275703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463565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E3021-CAA0-9340-6DE6-E4D16BAB6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4732388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B97565-6628-ECEC-329D-47B89C5A91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297448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BCAE14-BD48-5740-B7F2-61C43961C5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754999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7595433-9E55-C776-ED7C-1DB453FE1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7666570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5589246-7103-3B9E-FE5E-7FEF0AC97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159880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5ED43C7-1BB5-625E-84DE-6CC65936E1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059337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4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p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BCBD73-B622-AA79-B586-F0CE4A6DCB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5226" y="3832044"/>
            <a:ext cx="4305779" cy="227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25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1649392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1649392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CB2B50-EAD9-A291-08A0-821E31651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183541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CA1025-A4D2-607A-67E0-8214B09D0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273976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E3021-CAA0-9340-6DE6-E4D16BAB6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4732388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B97565-6628-ECEC-329D-47B89C5A91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297448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7595433-9E55-C776-ED7C-1DB453FE1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7666570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18C368B-00F7-E80A-2A31-669D6A8786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171883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A94CA4B-ED51-C6A8-BC33-EB2BDB7A21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463565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CEF1F9B-A957-5E70-EF7E-6123D6FBB5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754999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4747DDE-16B1-A386-15A7-42A741DB69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159880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736B0-E0F6-CD53-C14A-24435B27C3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059337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41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371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766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215802-095C-5A5A-DC65-91E1E267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GREEN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5957F-AB3B-1348-08E5-B37E07C89104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50D1F-F4DB-6536-47D1-829F80F0747B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sport, player&#10;&#10;Description automatically generated">
            <a:extLst>
              <a:ext uri="{FF2B5EF4-FFF2-40B4-BE49-F238E27FC236}">
                <a16:creationId xmlns:a16="http://schemas.microsoft.com/office/drawing/2014/main" id="{0248ED41-BF67-40B4-470B-039F4BBC4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8" b="3176"/>
          <a:stretch/>
        </p:blipFill>
        <p:spPr>
          <a:xfrm>
            <a:off x="1689950" y="2061474"/>
            <a:ext cx="5091671" cy="72036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768AB6C-2F6E-A574-3E0F-12332B294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E565B5-6241-46EB-6F01-E310F7EF2F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C1A7183-3111-6EDF-F5BA-3109196C54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5A0533-8D8F-1220-9DD8-6FBED1DAC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C66294C-EF92-4D7D-9725-397C151D89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ACBACB-ABFF-F8B9-AA93-63FE40E962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D2C9FED-08DA-1136-ECDD-D5496845B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41C0245-C996-916A-2DB8-2DC196359E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FDCD35B-4E93-2596-70A4-DA7D459D6E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5D9F9A1-6AD0-8943-5632-AA161900E2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998DF77-FD62-B532-4BFE-F504E3E109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1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GREEN - Editabl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6525FED-19F1-7AB8-65CC-A6F83204208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0688" y="2100804"/>
            <a:ext cx="5091113" cy="71184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259DED-F186-B8BF-E6B1-8FE922D5B02D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81AC34-1AA5-1FF2-180A-188745F6A580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BE3EAD5-C79B-D7BB-F298-AD29380304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8F95245-5F9A-2507-3403-5E13977AD6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14CAF7CC-9F5A-3CC5-C1CC-7AFD20297A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8BC5890-8C47-45CA-6F39-E48B86D7EF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A8CB25B-9D9C-A23C-DA3E-F6090A041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F17E7869-E7FE-3397-6439-50D8F141B1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62313EA-897E-A028-120F-C543590F87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C02F9C1-7F3E-956A-51B1-E1391B3156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F2171F2-AA80-750F-CF36-ED49D7CDC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76B9FC3-4CAA-CC3A-EC23-04D2559061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8C1959E-A751-639D-924E-DB9B9A634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453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outdoor, person, sport&#10;&#10;Description automatically generated">
            <a:extLst>
              <a:ext uri="{FF2B5EF4-FFF2-40B4-BE49-F238E27FC236}">
                <a16:creationId xmlns:a16="http://schemas.microsoft.com/office/drawing/2014/main" id="{0662FF5A-EA69-FF79-C073-977F12B84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43" r="40535"/>
          <a:stretch/>
        </p:blipFill>
        <p:spPr>
          <a:xfrm>
            <a:off x="1689950" y="2061474"/>
            <a:ext cx="5087072" cy="719709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AA23B3-0369-A0C5-C0D1-D9EB69F07047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D50D30-9780-457C-5972-EA5B536C3A65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8A573EF-F544-96BF-97DA-52654EA77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0EE0E58-AB79-F191-D6A0-03CC0D7A0E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E3EFF63-7F76-6F7B-9B4C-8866BBA68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D94A7E-B731-0F6D-BD3A-913382C3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EB588F0-6ED5-83F0-56F6-C73A328A28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BD0FFFC-7557-83F2-8763-5E38B69B2A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A4F06F8-194C-766C-A197-23FA46D49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37976F7-1163-76ED-5A60-8FB193290D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F18D037F-5B8E-47FF-DDAA-C937A3C14A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9CA10E6-0D41-6225-2B3A-D1AE5D969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C6D0D35-0FC7-9221-9CFE-E6F68E2130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057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ST Page WHIT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F8B5DB6E-D80E-6D40-5D70-59E3273230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0688" y="2070777"/>
            <a:ext cx="5091113" cy="7148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C129A1-C1C5-21FA-3CE3-8409E80AB92D}"/>
              </a:ext>
            </a:extLst>
          </p:cNvPr>
          <p:cNvCxnSpPr>
            <a:cxnSpLocks/>
          </p:cNvCxnSpPr>
          <p:nvPr userDrawn="1"/>
        </p:nvCxnSpPr>
        <p:spPr>
          <a:xfrm>
            <a:off x="7326774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300A7B-997C-EA6B-6B5A-E5B7B6F57971}"/>
              </a:ext>
            </a:extLst>
          </p:cNvPr>
          <p:cNvCxnSpPr>
            <a:cxnSpLocks/>
          </p:cNvCxnSpPr>
          <p:nvPr userDrawn="1"/>
        </p:nvCxnSpPr>
        <p:spPr>
          <a:xfrm>
            <a:off x="16563371" y="2100806"/>
            <a:ext cx="0" cy="7118430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D61FA5F-AFF0-B20B-3D15-4AB37C0A3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1254" y="2286824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08FACE6-18D4-DA0F-7903-0A91DCCC5C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254" y="3725389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22B7E59-764B-3EF5-A0E1-2E68075812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58583" y="5087069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1E44905-DD17-0F8A-A857-889EF278AF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892" y="5183801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4F37791-09F0-4B6D-C52F-08779DC37F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3892" y="6748861"/>
            <a:ext cx="96087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CF4E58D-51C7-3D12-06BE-56AD0AE6F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58583" y="8001404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FB16C8A-74CA-94EE-4445-F2F764CFC2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76529" y="8117983"/>
            <a:ext cx="2488598" cy="1011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95BF33E-1BD7-0E4C-37B2-DAECC32518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8583" y="3611293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3175D941-606C-8828-0C0F-6B1A3333D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58583" y="6510751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2873466A-851F-0FEF-18DE-659DFAF68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583" y="2170246"/>
            <a:ext cx="5446058" cy="124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B2893826-9314-2DC9-84F6-C010F0E5EA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385" y="909478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SECONDARY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13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4952A9E-110E-155A-51D6-B89BF6BF666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4833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1D0AE-C6B9-B5F6-EC00-894BDF07B8FC}"/>
              </a:ext>
            </a:extLst>
          </p:cNvPr>
          <p:cNvCxnSpPr>
            <a:cxnSpLocks/>
          </p:cNvCxnSpPr>
          <p:nvPr userDrawn="1"/>
        </p:nvCxnSpPr>
        <p:spPr>
          <a:xfrm>
            <a:off x="6354500" y="3179303"/>
            <a:ext cx="0" cy="5553797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9F155-6B4B-7EC2-EF30-78A6CEA4D553}"/>
              </a:ext>
            </a:extLst>
          </p:cNvPr>
          <p:cNvCxnSpPr>
            <a:cxnSpLocks/>
          </p:cNvCxnSpPr>
          <p:nvPr userDrawn="1"/>
        </p:nvCxnSpPr>
        <p:spPr>
          <a:xfrm>
            <a:off x="11875625" y="3179303"/>
            <a:ext cx="0" cy="5553797"/>
          </a:xfrm>
          <a:prstGeom prst="line">
            <a:avLst/>
          </a:prstGeom>
          <a:ln>
            <a:solidFill>
              <a:srgbClr val="FEE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8C91F85-157C-9D4D-FFE4-1D3040FC02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8081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716A764-C129-1E1D-18DF-B48B5C2096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1564" y="5727150"/>
            <a:ext cx="3260771" cy="7836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B3C94BE-247D-9651-81F1-DD6CDD2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25325" y="5727149"/>
            <a:ext cx="3786632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DD9839E-51BB-0AF5-69D9-FB4796E2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808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CBC62A-F586-2252-7348-BE70C5EF73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569" y="6510752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394EA-7EA1-C6EF-C3F4-6F547C359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033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8E7DA3-0817-941F-25D6-D2201EC447A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05958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1FF41EE-3765-108B-6727-CCE099D8377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38725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7751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1D0AE-C6B9-B5F6-EC00-894BDF07B8FC}"/>
              </a:ext>
            </a:extLst>
          </p:cNvPr>
          <p:cNvCxnSpPr>
            <a:cxnSpLocks/>
          </p:cNvCxnSpPr>
          <p:nvPr userDrawn="1"/>
        </p:nvCxnSpPr>
        <p:spPr>
          <a:xfrm>
            <a:off x="6354500" y="3179303"/>
            <a:ext cx="0" cy="5553797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9F155-6B4B-7EC2-EF30-78A6CEA4D553}"/>
              </a:ext>
            </a:extLst>
          </p:cNvPr>
          <p:cNvCxnSpPr>
            <a:cxnSpLocks/>
          </p:cNvCxnSpPr>
          <p:nvPr userDrawn="1"/>
        </p:nvCxnSpPr>
        <p:spPr>
          <a:xfrm>
            <a:off x="11875625" y="3179303"/>
            <a:ext cx="0" cy="5553797"/>
          </a:xfrm>
          <a:prstGeom prst="line">
            <a:avLst/>
          </a:prstGeom>
          <a:ln>
            <a:solidFill>
              <a:srgbClr val="007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8C91F85-157C-9D4D-FFE4-1D3040FC02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8081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716A764-C129-1E1D-18DF-B48B5C2096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1564" y="5727149"/>
            <a:ext cx="3260771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B3C94BE-247D-9651-81F1-DD6CDD2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25325" y="5727149"/>
            <a:ext cx="3786632" cy="76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XXXXXXXX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DD9839E-51BB-0AF5-69D9-FB4796E2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808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CBC62A-F586-2252-7348-BE70C5EF73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569" y="6510752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394EA-7EA1-C6EF-C3F4-6F547C359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0332" y="6493389"/>
            <a:ext cx="4543830" cy="235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b="1">
                <a:effectLst/>
                <a:latin typeface="Verdana" panose="020B0604030504040204" pitchFamily="34" charset="0"/>
              </a:rPr>
              <a:t>Lorem ipsum </a:t>
            </a:r>
            <a:r>
              <a:rPr lang="en-AU" b="1" err="1">
                <a:effectLst/>
                <a:latin typeface="Verdana" panose="020B0604030504040204" pitchFamily="34" charset="0"/>
              </a:rPr>
              <a:t>dolor</a:t>
            </a:r>
            <a:r>
              <a:rPr lang="en-AU" b="1">
                <a:effectLst/>
                <a:latin typeface="Verdana" panose="020B0604030504040204" pitchFamily="34" charset="0"/>
              </a:rPr>
              <a:t> sit </a:t>
            </a:r>
            <a:r>
              <a:rPr lang="en-AU" b="1" err="1">
                <a:effectLst/>
                <a:latin typeface="Verdana" panose="020B0604030504040204" pitchFamily="34" charset="0"/>
              </a:rPr>
              <a:t>amet</a:t>
            </a:r>
            <a:r>
              <a:rPr lang="en-AU" b="1">
                <a:effectLst/>
                <a:latin typeface="Verdana" panose="020B0604030504040204" pitchFamily="34" charset="0"/>
              </a:rPr>
              <a:t>, </a:t>
            </a:r>
            <a:r>
              <a:rPr lang="en-AU" b="1" err="1">
                <a:effectLst/>
                <a:latin typeface="Verdana" panose="020B0604030504040204" pitchFamily="34" charset="0"/>
              </a:rPr>
              <a:t>consectetur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elit</a:t>
            </a:r>
            <a:r>
              <a:rPr lang="en-AU" b="1">
                <a:effectLst/>
                <a:latin typeface="Verdana" panose="020B0604030504040204" pitchFamily="34" charset="0"/>
              </a:rPr>
              <a:t>, sed do </a:t>
            </a:r>
            <a:r>
              <a:rPr lang="en-AU" b="1" err="1">
                <a:effectLst/>
                <a:latin typeface="Verdana" panose="020B0604030504040204" pitchFamily="34" charset="0"/>
              </a:rPr>
              <a:t>eiusmod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tempor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incididunt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ut</a:t>
            </a:r>
            <a:r>
              <a:rPr lang="en-AU" b="1">
                <a:effectLst/>
                <a:latin typeface="Verdana" panose="020B0604030504040204" pitchFamily="34" charset="0"/>
              </a:rPr>
              <a:t> labore et dolore magna </a:t>
            </a:r>
            <a:r>
              <a:rPr lang="en-AU" b="1" err="1">
                <a:effectLst/>
                <a:latin typeface="Verdana" panose="020B0604030504040204" pitchFamily="34" charset="0"/>
              </a:rPr>
              <a:t>aliqua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Adipiscing</a:t>
            </a:r>
            <a:r>
              <a:rPr lang="en-AU" b="1">
                <a:effectLst/>
                <a:latin typeface="Verdana" panose="020B0604030504040204" pitchFamily="34" charset="0"/>
              </a:rPr>
              <a:t> vitae </a:t>
            </a:r>
            <a:r>
              <a:rPr lang="en-AU" b="1" err="1">
                <a:effectLst/>
                <a:latin typeface="Verdana" panose="020B0604030504040204" pitchFamily="34" charset="0"/>
              </a:rPr>
              <a:t>proin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sagittis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nisl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mattis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rhoncus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urna</a:t>
            </a:r>
            <a:r>
              <a:rPr lang="en-AU" b="1">
                <a:effectLst/>
                <a:latin typeface="Verdana" panose="020B0604030504040204" pitchFamily="34" charset="0"/>
              </a:rPr>
              <a:t> </a:t>
            </a:r>
            <a:r>
              <a:rPr lang="en-AU" b="1" err="1">
                <a:effectLst/>
                <a:latin typeface="Verdana" panose="020B0604030504040204" pitchFamily="34" charset="0"/>
              </a:rPr>
              <a:t>neque</a:t>
            </a:r>
            <a:r>
              <a:rPr lang="en-AU" b="1">
                <a:effectLst/>
                <a:latin typeface="Verdana" panose="020B0604030504040204" pitchFamily="34" charset="0"/>
              </a:rPr>
              <a:t>. </a:t>
            </a:r>
            <a:r>
              <a:rPr lang="en-AU" b="1" err="1">
                <a:effectLst/>
                <a:latin typeface="Verdana" panose="020B0604030504040204" pitchFamily="34" charset="0"/>
              </a:rPr>
              <a:t>Dignissim</a:t>
            </a:r>
            <a:r>
              <a:rPr lang="en-AU" b="1">
                <a:effectLst/>
                <a:latin typeface="Verdana" panose="020B0604030504040204" pitchFamily="34" charset="0"/>
              </a:rPr>
              <a:t> convallis </a:t>
            </a:r>
            <a:r>
              <a:rPr lang="en-AU" b="1" err="1">
                <a:effectLst/>
                <a:latin typeface="Verdana" panose="020B0604030504040204" pitchFamily="34" charset="0"/>
              </a:rPr>
              <a:t>aenean</a:t>
            </a:r>
            <a:r>
              <a:rPr lang="en-AU" b="1">
                <a:effectLst/>
                <a:latin typeface="Verdana" panose="020B0604030504040204" pitchFamily="34" charset="0"/>
              </a:rPr>
              <a:t> et </a:t>
            </a:r>
            <a:r>
              <a:rPr lang="en-AU" b="1" err="1">
                <a:effectLst/>
                <a:latin typeface="Verdana" panose="020B0604030504040204" pitchFamily="34" charset="0"/>
              </a:rPr>
              <a:t>tortor</a:t>
            </a:r>
            <a:r>
              <a:rPr lang="en-AU" b="1">
                <a:effectLst/>
                <a:latin typeface="Verdana" panose="020B0604030504040204" pitchFamily="34" charset="0"/>
              </a:rPr>
              <a:t>.</a:t>
            </a:r>
            <a:endParaRPr lang="en-AU">
              <a:effectLst/>
              <a:latin typeface="Verdana" panose="020B0604030504040204" pitchFamily="34" charset="0"/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832ADF2-0CBD-82CB-F04B-79411EA535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4833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87674D-BA72-B912-BC56-7703D933D6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05958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A56C312-FA46-B6EE-60F6-FEB27F6FE03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38725" y="3179303"/>
            <a:ext cx="4447080" cy="2359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07B77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406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(GREEN)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0AFC0F4-3109-BEFE-82DE-AD9B4DF7EC8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90796239"/>
              </p:ext>
            </p:extLst>
          </p:nvPr>
        </p:nvGraphicFramePr>
        <p:xfrm>
          <a:off x="443697" y="3142528"/>
          <a:ext cx="7577559" cy="586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2002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51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480FB-2CD6-2905-759B-1DBE6BE0E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2200" y="2050757"/>
            <a:ext cx="2643597" cy="317711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147E974-F712-21D3-03E7-DEFC67DB93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28463" y="5688291"/>
            <a:ext cx="4431071" cy="43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CA2A683-1090-42AE-87D1-F4185DDB1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8681" y="8366327"/>
            <a:ext cx="3000377" cy="437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5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5A506CD-C77F-2298-8F6F-E1F98CC54C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681" y="8868255"/>
            <a:ext cx="3000377" cy="38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12D0588-D849-8D23-7DFB-E4EC3DFBC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6077" y="8364158"/>
            <a:ext cx="5678151" cy="13501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50"/>
              </a:lnSpc>
              <a:buNone/>
              <a:defRPr sz="16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Building A, 1 Herb Elliot Avenue</a:t>
            </a:r>
            <a:br>
              <a:rPr lang="en-GB"/>
            </a:br>
            <a:r>
              <a:rPr lang="en-GB"/>
              <a:t>Sydney Olympic Park, NSW 2127, Australia</a:t>
            </a:r>
          </a:p>
          <a:p>
            <a:pPr lvl="0"/>
            <a:r>
              <a:rPr lang="en-US"/>
              <a:t>PO Box 596, Sydney Markets,</a:t>
            </a:r>
            <a:br>
              <a:rPr lang="en-US"/>
            </a:br>
            <a:r>
              <a:rPr lang="en-US"/>
              <a:t>NSW 2129, Australia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7067DE6-0947-F72A-6BE2-F6EF74D88A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26526" y="8364158"/>
            <a:ext cx="5678151" cy="13501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50"/>
              </a:lnSpc>
              <a:buNone/>
              <a:defRPr sz="16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AU"/>
              <a:t>T: +61 2 9704 0500  M: +16 0000 000 000</a:t>
            </a:r>
            <a:br>
              <a:rPr lang="en-GB"/>
            </a:br>
            <a:r>
              <a:rPr lang="en-GB"/>
              <a:t>E: </a:t>
            </a:r>
            <a:r>
              <a:rPr lang="en-GB" err="1"/>
              <a:t>first.surmane@paralympic.org.au</a:t>
            </a:r>
            <a:br>
              <a:rPr lang="en-GB"/>
            </a:br>
            <a:r>
              <a:rPr lang="en-GB" err="1"/>
              <a:t>paralympic.org.au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40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E802-1D2A-C418-7E1D-A16ACED9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86448-AA05-DA3D-229A-268C17415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C2CE-FC17-D219-DE8D-EE763909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CDF9E-B78F-C018-C629-C50C8825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4AF29-E0FA-1C40-6629-2D4B043D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2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379B-D121-2E51-082D-1BB8361C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7DA3A-7429-4A7D-11D1-7984204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5911-F46A-EA29-154F-387809AA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365A-A57F-5008-7150-54EA2EE5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08148-69EB-323F-6BAE-A1CA56F6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04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60D2-2D98-3344-32EF-E2F17B2F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84A0-F129-821E-1865-E7560CAE1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3FB8A-0318-72F6-7015-241A6825C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BC126-757A-9346-5876-3019578B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E182A-3902-EB50-7606-E6A6E79A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C4F77-D0D9-782A-AFEC-410FF3D1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5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6190-1AF9-F148-AEC7-F90173F2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B6D1E-66CE-CD20-6D82-21DD382B0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A6DE0-D33C-66D8-6A39-706A1368E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12A26-A4A3-44B8-9977-E009A56B0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DD1B7-4A56-3A6A-23C5-AE3A51586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FEC4B-9A85-7330-ACAE-D3F28B94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8AC94-39AD-3D0B-D7EF-534D3CCA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E7F5A-7117-B56E-B455-138BC53F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62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A0B1-81F7-AF9E-105A-B3CAD8E9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A8646-A8BF-F82D-FB05-E2CFC577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AC763-6839-6227-0377-BCBBF969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932F3-9790-E12D-C8E8-DD7B8B6A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872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C5213-9D10-7401-559F-3C87498A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4FE30-0C94-227B-E94F-F24C9FF9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8CB2D-6904-4778-81D5-31B8624D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20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F0E2-4218-0249-32ED-5D8D7E89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DB33-FA5D-837B-53CB-8B7A32538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098B9-F371-B21A-4AE0-1CE0582A5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C7013-9E3C-7E87-7C2B-B90695797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5BCD0-3E60-AB9D-548B-4C3F6AFF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4FE6E-D5A2-8DC5-FBA8-5F424889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177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F7AB-668D-7F47-D76C-67DC2838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9468D-456A-B187-55A4-16998C3AE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E39D8-38A4-EB7E-A957-5644C2992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08D46-46BA-5DB8-D143-376A88AD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BD352-46C8-9A79-6862-CD66A90A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93E73-B4BF-C4CF-E889-ADBEF0EC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35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E307-1137-6110-691C-2BA9DD1E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9D766-3683-36F1-7D30-21376AA20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1DF8E-9C84-9E64-E24A-AC01C283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CA28-36C1-B445-9BC8-B67BAD34BE31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AF08-152B-9C3B-25B6-DCBBE607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24B31-E344-968B-6A19-32D2A3EF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FCDE5-DB0B-1B47-B7A3-344ED0353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815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3A74AF46-4244-6837-5EE8-0E170D581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546"/>
            <a:ext cx="18317417" cy="10303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6F00C-F081-0E52-8D86-EE1D810ED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FC13F9E-2F62-13FB-96A4-03939E62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81291363-306B-7BFB-36B6-59399618EF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5D2E83-798D-7941-BDB1-8C13D2216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35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kiing down a mountain&#10;&#10;Description automatically generated with low confidence">
            <a:extLst>
              <a:ext uri="{FF2B5EF4-FFF2-40B4-BE49-F238E27FC236}">
                <a16:creationId xmlns:a16="http://schemas.microsoft.com/office/drawing/2014/main" id="{EAEB63B2-829B-2596-87CF-8983863C4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51BAD70-22DA-A05E-5AEE-F87F7AB05B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C6C2A85-2848-D0BB-46C5-0B4F98D88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66C7FA-E1A3-E47E-756E-0DB3C989B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EE034CC6-A580-A3C1-DA1F-CDF7E0556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5FBC7D-2CAE-10C1-11DC-C3141DC18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2EF46A-82AE-568F-791C-7AEF01D8A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8BE32-4D85-50CE-4714-6E11F2889A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604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57AF38AC-B5A4-AF53-9673-1670FB475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706A59F-5965-9545-3523-7630814347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D160311-B818-EBEC-6AFF-577DDA7704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FC5695-1848-A3A9-981B-F7FA9C5D6E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36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port, arm&#10;&#10;Description automatically generated">
            <a:extLst>
              <a:ext uri="{FF2B5EF4-FFF2-40B4-BE49-F238E27FC236}">
                <a16:creationId xmlns:a16="http://schemas.microsoft.com/office/drawing/2014/main" id="{505AAEFB-958B-7F2F-5BE4-2B40CDE46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1CCA4-13A3-6E2C-45BC-CE9BEAD1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0" y="1082281"/>
            <a:ext cx="2217587" cy="2665127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727964F-5274-B46B-58B7-4A156B24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A339C11-3061-BA53-BE35-9F268C8D0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8CEBF60-5161-AD3B-FCB0-6112F847E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78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0C8C560-F589-5F02-23FE-94D8E4D9E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FD11A-BB97-A76D-FC57-8991C07B3B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88481" y="1082281"/>
            <a:ext cx="2217587" cy="2665127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44158D0-D302-2A7E-1C79-2DE42AD2B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7268" y="5911298"/>
            <a:ext cx="9365457" cy="1940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500"/>
              </a:lnSpc>
              <a:spcBef>
                <a:spcPts val="900"/>
              </a:spcBef>
              <a:buNone/>
              <a:defRPr sz="7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</a:t>
            </a:r>
            <a:br>
              <a:rPr lang="en-GB"/>
            </a:br>
            <a:r>
              <a:rPr lang="en-GB"/>
              <a:t>NAME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769E23E-56AE-08E8-3EDB-F2FCBA9FD1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268" y="8184409"/>
            <a:ext cx="9579768" cy="609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YOUR NAME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4940889-CF3E-96EF-6486-B552705D6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599" y="8879057"/>
            <a:ext cx="9579768" cy="367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DAY 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835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bg>
      <p:bgPr>
        <a:solidFill>
          <a:srgbClr val="007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2D94F-1BC0-0F8A-C237-D254FE917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329" y="2868061"/>
            <a:ext cx="3811680" cy="458093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6A9719F-EE44-23EC-EE84-4D871B1183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5654" y="2748557"/>
            <a:ext cx="7937018" cy="4700432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ts val="3300"/>
              </a:lnSpc>
              <a:buAutoNum type="arabicPeriod"/>
              <a:defRPr sz="39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INTRODUCTION</a:t>
            </a:r>
          </a:p>
          <a:p>
            <a:pPr lvl="0"/>
            <a:r>
              <a:rPr lang="en-GB"/>
              <a:t>SUMMARY</a:t>
            </a:r>
          </a:p>
          <a:p>
            <a:pPr lvl="0"/>
            <a:r>
              <a:rPr lang="en-GB"/>
              <a:t>OUR PURPOSE</a:t>
            </a:r>
          </a:p>
          <a:p>
            <a:pPr lvl="0"/>
            <a:r>
              <a:rPr lang="en-GB"/>
              <a:t>CONCLUSION</a:t>
            </a:r>
          </a:p>
          <a:p>
            <a:pPr lvl="0"/>
            <a:r>
              <a:rPr lang="en-GB"/>
              <a:t>WHAT IS THE PROBLEM?</a:t>
            </a:r>
          </a:p>
          <a:p>
            <a:pPr lvl="0"/>
            <a:r>
              <a:rPr lang="en-GB"/>
              <a:t>FINDINGS</a:t>
            </a:r>
          </a:p>
          <a:p>
            <a:pPr lvl="0"/>
            <a:r>
              <a:rPr lang="en-GB"/>
              <a:t>NEXT STEPS</a:t>
            </a:r>
          </a:p>
          <a:p>
            <a:pPr lvl="0"/>
            <a:r>
              <a:rPr lang="en-GB"/>
              <a:t>GET IN CONTACT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24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476933B-63D1-5136-FE40-ABA43E607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64" y="0"/>
            <a:ext cx="18312726" cy="10300908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379B756-7897-AB94-8530-F7A3B2647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0C09904-B044-FBF6-5A3C-AD96C6883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E927440-8A5C-F7CF-B50D-F18F5FA5C3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577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DD31476A-1EEB-1E82-29CB-94F7F6593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C53D8EC-9487-BA88-5B7C-B6BFF73B7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76ECA9-BE28-164C-3AC2-FDA8A94763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096F69A-3285-F5E9-3CBB-08E8978293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074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39F57F7B-F9E2-55AF-7771-5BBC02420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5FE7F-A3B5-7EDD-3ED3-74104AE5D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88480" y="1082280"/>
            <a:ext cx="2208029" cy="2653641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A5A2798-034E-B7D8-55AD-BB13BCBDE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00A5D8C-E6DF-A85E-281A-F87970DBDA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7ABA08B-7FB4-0856-413F-E6DE07505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897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D2FE0-6458-61D1-85AC-4B87A8F8D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88480" y="1082280"/>
            <a:ext cx="2208029" cy="265364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06010C-DAD6-43FD-BB8D-D8E50256C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6" y="1283551"/>
            <a:ext cx="9579768" cy="11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1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718BB92-ACDC-84EE-41AD-F6C5C33C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7286" y="2484915"/>
            <a:ext cx="9579768" cy="43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7B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Sub-heading / highlight sentence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A6845EB-077D-637C-9354-31694A06A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7288" y="3746744"/>
            <a:ext cx="8414096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unning on a track&#10;&#10;Description automatically generated with low confidence">
            <a:extLst>
              <a:ext uri="{FF2B5EF4-FFF2-40B4-BE49-F238E27FC236}">
                <a16:creationId xmlns:a16="http://schemas.microsoft.com/office/drawing/2014/main" id="{A8DAAE76-10A7-2958-03FA-A7090451F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E7FB540-0491-CFA9-CDC6-F95E828A88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62576" y="5798917"/>
            <a:ext cx="7326504" cy="3805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Australia’s High Performance Sport System is a large and complex network of partners. Paralympics Australia, in its leadership role within the sport system aims to promote and foster collaboration, alignment, and accountability. Paralympics Australia was a key partner in the co-design of Australia’s High Performance 2032+ Sport Strategy, and as a signatory is fully committed to the execution of the plan.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D38FC57-BD90-D97E-84F9-CD06A878D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2572" y="1406448"/>
            <a:ext cx="7326503" cy="2413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spcBef>
                <a:spcPts val="900"/>
              </a:spcBef>
              <a:buNone/>
              <a:defRPr sz="532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VESTIBULUM LOREM SED RISUS ULTRICIES.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DE26AF6-8776-09C8-CA67-258EC7E8DF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2572" y="4692213"/>
            <a:ext cx="7326503" cy="915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sz="2400" b="1" i="0">
                <a:solidFill>
                  <a:srgbClr val="FEEF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nisi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vitae </a:t>
            </a:r>
            <a:r>
              <a:rPr lang="en-GB" err="1"/>
              <a:t>proin</a:t>
            </a:r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7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0" r:id="rId3"/>
    <p:sldLayoutId id="2147483674" r:id="rId4"/>
    <p:sldLayoutId id="2147483672" r:id="rId5"/>
    <p:sldLayoutId id="2147483675" r:id="rId6"/>
    <p:sldLayoutId id="2147483676" r:id="rId7"/>
    <p:sldLayoutId id="2147483656" r:id="rId8"/>
    <p:sldLayoutId id="2147483673" r:id="rId9"/>
    <p:sldLayoutId id="2147483669" r:id="rId10"/>
    <p:sldLayoutId id="2147483671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EC631-537B-B2FE-6268-78D6140C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1FEAE-60F0-9748-5E21-B96B832E9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810C-9DD0-2F37-899B-DFF393D15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1026C-A8DC-624A-599D-6DBF69BC0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79E04-0333-28FD-793D-2C1E2F3BA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007B7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1" kern="1200">
          <a:solidFill>
            <a:srgbClr val="007B7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1" kern="1200">
          <a:solidFill>
            <a:srgbClr val="FEEF2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20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p:hf sldNum="0" hdr="0" ftr="0" dt="0"/>
  <p:txStyles>
    <p:titleStyle>
      <a:lvl1pPr algn="ctr" defTabSz="1143000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25" indent="-428625" algn="l" defTabSz="11430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8688" indent="-357188" algn="l" defTabSz="1143000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11430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50" indent="-285750" algn="l" defTabSz="114300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indent="-285750" algn="l" defTabSz="1143000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50" indent="-285750" algn="l" defTabSz="11430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750" indent="-285750" algn="l" defTabSz="11430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2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EC631-537B-B2FE-6268-78D6140C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1FEAE-60F0-9748-5E21-B96B832E9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810C-9DD0-2F37-899B-DFF393D15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1026C-A8DC-624A-599D-6DBF69BC0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79E04-0333-28FD-793D-2C1E2F3BA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0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844" r:id="rId34"/>
    <p:sldLayoutId id="2147483786" r:id="rId35"/>
    <p:sldLayoutId id="2147483787" r:id="rId36"/>
    <p:sldLayoutId id="2147483789" r:id="rId3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007B7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1" kern="1200">
          <a:solidFill>
            <a:srgbClr val="007B7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1" kern="1200">
          <a:solidFill>
            <a:srgbClr val="FEEF2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EC631-537B-B2FE-6268-78D6140C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1FEAE-60F0-9748-5E21-B96B832E9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810C-9DD0-2F37-899B-DFF393D15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3FF2-45A7-7D40-87FF-72452B31CF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1026C-A8DC-624A-599D-6DBF69BC0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79E04-0333-28FD-793D-2C1E2F3BA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4B441-3A9F-D34D-B228-DEED206A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  <p:sldLayoutId id="2147483869" r:id="rId24"/>
    <p:sldLayoutId id="2147483870" r:id="rId25"/>
    <p:sldLayoutId id="2147483871" r:id="rId26"/>
    <p:sldLayoutId id="2147483872" r:id="rId27"/>
    <p:sldLayoutId id="2147483873" r:id="rId28"/>
    <p:sldLayoutId id="2147483874" r:id="rId29"/>
    <p:sldLayoutId id="2147483875" r:id="rId30"/>
    <p:sldLayoutId id="2147483876" r:id="rId31"/>
    <p:sldLayoutId id="2147483877" r:id="rId32"/>
    <p:sldLayoutId id="2147483878" r:id="rId33"/>
    <p:sldLayoutId id="2147483879" r:id="rId34"/>
    <p:sldLayoutId id="2147483880" r:id="rId35"/>
    <p:sldLayoutId id="2147483881" r:id="rId36"/>
    <p:sldLayoutId id="2147483882" r:id="rId37"/>
    <p:sldLayoutId id="2147483883" r:id="rId3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007B7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1" kern="1200">
          <a:solidFill>
            <a:srgbClr val="007B7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1" kern="1200">
          <a:solidFill>
            <a:srgbClr val="FEEF2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alympic.org.au/community/programs/beyond-sport-mentoring-progra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orms.gle/MVQJQsqzoUqZF1mp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ACA848B5-212B-29F8-2474-244F3217E8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2757" y="2457849"/>
            <a:ext cx="14708123" cy="22241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2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BEYOND SPORT</a:t>
            </a:r>
          </a:p>
          <a:p>
            <a:pPr marL="0" marR="0" lvl="0" indent="0" algn="l" defTabSz="914400" rtl="0" eaLnBrk="1" fontAlgn="auto" latinLnBrk="0" hangingPunct="1">
              <a:lnSpc>
                <a:spcPts val="92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4CC4F-F4C0-02BF-0487-7845C319F8B8}"/>
              </a:ext>
            </a:extLst>
          </p:cNvPr>
          <p:cNvSpPr txBox="1"/>
          <p:nvPr/>
        </p:nvSpPr>
        <p:spPr>
          <a:xfrm>
            <a:off x="582757" y="4191065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Sarah Stewart </a:t>
            </a:r>
            <a:br>
              <a:rPr lang="en-A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Beyond The Games Presentation</a:t>
            </a:r>
            <a:endParaRPr lang="en-US" sz="2800" dirty="0">
              <a:solidFill>
                <a:schemeClr val="bg1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5E76E-B5B8-B582-390B-4EDF9DD7843D}"/>
              </a:ext>
            </a:extLst>
          </p:cNvPr>
          <p:cNvSpPr txBox="1"/>
          <p:nvPr/>
        </p:nvSpPr>
        <p:spPr>
          <a:xfrm>
            <a:off x="924792" y="6421582"/>
            <a:ext cx="12645735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Acknowledgement of Country: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Paralympics Australia acknowledges and pays respect to Elders past and present of the lands </a:t>
            </a:r>
            <a:r>
              <a:rPr lang="en-US" sz="2000" dirty="0">
                <a:solidFill>
                  <a:schemeClr val="bg1"/>
                </a:solidFill>
              </a:rPr>
              <a:t>and waters on which we live, work and engage in sports together. </a:t>
            </a:r>
            <a:r>
              <a:rPr lang="en-US" sz="2000">
                <a:solidFill>
                  <a:schemeClr val="bg1"/>
                </a:solidFill>
              </a:rPr>
              <a:t>We are committed to caring </a:t>
            </a:r>
            <a:r>
              <a:rPr lang="en-US" sz="2000" dirty="0">
                <a:solidFill>
                  <a:schemeClr val="bg1"/>
                </a:solidFill>
              </a:rPr>
              <a:t>for those lands and people across the nation. 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</a:rPr>
              <a:t>We acknowledge the diversity, unique histories, </a:t>
            </a:r>
            <a:r>
              <a:rPr lang="en-US" sz="2000" dirty="0">
                <a:solidFill>
                  <a:schemeClr val="bg1"/>
                </a:solidFill>
              </a:rPr>
              <a:t>cultures, knowledges and current experiences of individuals and communities across Australia. 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We celebrate their contributions to the nation broadly, and specifically to community and </a:t>
            </a:r>
            <a:r>
              <a:rPr lang="en-US" sz="2000">
                <a:solidFill>
                  <a:schemeClr val="bg1"/>
                </a:solidFill>
              </a:rPr>
              <a:t>sport - including the trailblazing contribution of our 16 known First Nations Paralympians. 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2" descr="Paralympics Australia : Bupa Fundraising Page">
            <a:extLst>
              <a:ext uri="{FF2B5EF4-FFF2-40B4-BE49-F238E27FC236}">
                <a16:creationId xmlns:a16="http://schemas.microsoft.com/office/drawing/2014/main" id="{4258B7DE-F1BF-55C4-6623-A18D5146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487" y="826832"/>
            <a:ext cx="2297867" cy="28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DD69ABD-5E9D-3BD5-F1F8-97872391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016" b="17877"/>
          <a:stretch/>
        </p:blipFill>
        <p:spPr>
          <a:xfrm>
            <a:off x="14504680" y="6575048"/>
            <a:ext cx="3783320" cy="3711952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3E102C6-4CD4-00F1-2B3D-AB0A4A59ECFF}"/>
              </a:ext>
            </a:extLst>
          </p:cNvPr>
          <p:cNvSpPr txBox="1">
            <a:spLocks/>
          </p:cNvSpPr>
          <p:nvPr/>
        </p:nvSpPr>
        <p:spPr>
          <a:xfrm>
            <a:off x="7345371" y="987903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prstClr val="black">
                    <a:tint val="75000"/>
                  </a:prstClr>
                </a:solidFill>
                <a:latin typeface="Calibri"/>
              </a:rPr>
              <a:t>COMMERCIAL IN CONFIDENCE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A600C-563B-3DD1-E0DE-3C262BF0A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5280"/>
            <a:ext cx="18288000" cy="2344215"/>
          </a:xfrm>
          <a:prstGeom prst="rect">
            <a:avLst/>
          </a:prstGeom>
          <a:solidFill>
            <a:srgbClr val="00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3460" marR="0" lvl="0" indent="0" algn="l" defTabSz="11430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Montserrat" pitchFamily="2" charset="77"/>
              <a:cs typeface="Montserrat" pitchFamily="2" charset="77"/>
            </a:endParaRPr>
          </a:p>
          <a:p>
            <a:pPr marL="1013460" marR="0" lvl="0" indent="0" algn="l" defTabSz="11430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Montserrat" pitchFamily="2" charset="77"/>
              <a:cs typeface="Montserrat" pitchFamily="2" charset="77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152B6C5-79AA-CE3C-BB5D-C3A904653A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629631" y="722654"/>
            <a:ext cx="18586193" cy="854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14300" tIns="57150" rIns="114300" bIns="5715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13460" algn="l">
              <a:spcBef>
                <a:spcPts val="0"/>
              </a:spcBef>
              <a:defRPr/>
            </a:pPr>
            <a:r>
              <a:rPr lang="en-US" sz="4800" b="1" spc="-3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Paralympics Australia Corporate Partners Involved</a:t>
            </a:r>
            <a:endParaRPr lang="en-US" sz="480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3" name="Picture 2" descr="Toyota Logo">
            <a:extLst>
              <a:ext uri="{FF2B5EF4-FFF2-40B4-BE49-F238E27FC236}">
                <a16:creationId xmlns:a16="http://schemas.microsoft.com/office/drawing/2014/main" id="{840D63B2-3EF7-F894-2636-DEF7679D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5" y="3095106"/>
            <a:ext cx="1504946" cy="104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iti Logo">
            <a:extLst>
              <a:ext uri="{FF2B5EF4-FFF2-40B4-BE49-F238E27FC236}">
                <a16:creationId xmlns:a16="http://schemas.microsoft.com/office/drawing/2014/main" id="{E1D696EA-002C-A0C2-94AD-3FF59BF9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63" y="3189995"/>
            <a:ext cx="1243794" cy="8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sbane City Council Logo">
            <a:extLst>
              <a:ext uri="{FF2B5EF4-FFF2-40B4-BE49-F238E27FC236}">
                <a16:creationId xmlns:a16="http://schemas.microsoft.com/office/drawing/2014/main" id="{6F7988D5-92F9-22DD-82DA-1B2633130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5" y="8564552"/>
            <a:ext cx="1180176" cy="11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IS Logo">
            <a:extLst>
              <a:ext uri="{FF2B5EF4-FFF2-40B4-BE49-F238E27FC236}">
                <a16:creationId xmlns:a16="http://schemas.microsoft.com/office/drawing/2014/main" id="{DF5CA945-208A-187E-C6AE-A3FBDDFB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25" y="3011806"/>
            <a:ext cx="1521466" cy="11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ustralian Sports Commission Logo">
            <a:extLst>
              <a:ext uri="{FF2B5EF4-FFF2-40B4-BE49-F238E27FC236}">
                <a16:creationId xmlns:a16="http://schemas.microsoft.com/office/drawing/2014/main" id="{02415AD7-EDC7-46BE-4566-1C0B451C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78" y="3006664"/>
            <a:ext cx="1118070" cy="111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CQ Logo">
            <a:extLst>
              <a:ext uri="{FF2B5EF4-FFF2-40B4-BE49-F238E27FC236}">
                <a16:creationId xmlns:a16="http://schemas.microsoft.com/office/drawing/2014/main" id="{0AA715FB-9914-227D-0B4D-6D99FE73D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81" y="7306112"/>
            <a:ext cx="2591248" cy="7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rvey Norman Logo">
            <a:extLst>
              <a:ext uri="{FF2B5EF4-FFF2-40B4-BE49-F238E27FC236}">
                <a16:creationId xmlns:a16="http://schemas.microsoft.com/office/drawing/2014/main" id="{C2632FB9-974C-3E0C-E9F6-64ECE1A27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6" b="26273"/>
          <a:stretch/>
        </p:blipFill>
        <p:spPr bwMode="auto">
          <a:xfrm>
            <a:off x="10170099" y="3086231"/>
            <a:ext cx="3723933" cy="9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University of Queensland Logo">
            <a:extLst>
              <a:ext uri="{FF2B5EF4-FFF2-40B4-BE49-F238E27FC236}">
                <a16:creationId xmlns:a16="http://schemas.microsoft.com/office/drawing/2014/main" id="{817A9F36-EB4E-EE72-3E43-8F24575CB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43" y="2560951"/>
            <a:ext cx="1522019" cy="15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ndelez Logo">
            <a:extLst>
              <a:ext uri="{FF2B5EF4-FFF2-40B4-BE49-F238E27FC236}">
                <a16:creationId xmlns:a16="http://schemas.microsoft.com/office/drawing/2014/main" id="{9E220768-FF49-33A7-B34C-B5358EAE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1" y="4777760"/>
            <a:ext cx="3193898" cy="7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UPA Logo">
            <a:extLst>
              <a:ext uri="{FF2B5EF4-FFF2-40B4-BE49-F238E27FC236}">
                <a16:creationId xmlns:a16="http://schemas.microsoft.com/office/drawing/2014/main" id="{62525604-4971-4088-FB43-964E2B4D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24" y="4755623"/>
            <a:ext cx="3120335" cy="8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care logo">
            <a:extLst>
              <a:ext uri="{FF2B5EF4-FFF2-40B4-BE49-F238E27FC236}">
                <a16:creationId xmlns:a16="http://schemas.microsoft.com/office/drawing/2014/main" id="{F3122285-CEEB-B3ED-D849-E7279ABA8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24476" r="10593" b="20223"/>
          <a:stretch/>
        </p:blipFill>
        <p:spPr bwMode="auto">
          <a:xfrm>
            <a:off x="7309389" y="3024709"/>
            <a:ext cx="2699535" cy="11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lianz Logo ">
            <a:extLst>
              <a:ext uri="{FF2B5EF4-FFF2-40B4-BE49-F238E27FC236}">
                <a16:creationId xmlns:a16="http://schemas.microsoft.com/office/drawing/2014/main" id="{85F7944C-47E0-6917-A75A-5EBC1E3F5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3" b="37673"/>
          <a:stretch/>
        </p:blipFill>
        <p:spPr bwMode="auto">
          <a:xfrm>
            <a:off x="7021848" y="4710996"/>
            <a:ext cx="3842111" cy="9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antas Logo">
            <a:extLst>
              <a:ext uri="{FF2B5EF4-FFF2-40B4-BE49-F238E27FC236}">
                <a16:creationId xmlns:a16="http://schemas.microsoft.com/office/drawing/2014/main" id="{DC9DCBBF-2109-3F81-FE3B-3B79D8E5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579" y="4373344"/>
            <a:ext cx="1829749" cy="115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Brand Builders logo">
            <a:extLst>
              <a:ext uri="{FF2B5EF4-FFF2-40B4-BE49-F238E27FC236}">
                <a16:creationId xmlns:a16="http://schemas.microsoft.com/office/drawing/2014/main" id="{13B2E53A-1C21-33EA-1AB8-EAE3D8F26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40" y="8520152"/>
            <a:ext cx="1746805" cy="12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loitte Logo">
            <a:extLst>
              <a:ext uri="{FF2B5EF4-FFF2-40B4-BE49-F238E27FC236}">
                <a16:creationId xmlns:a16="http://schemas.microsoft.com/office/drawing/2014/main" id="{775F01A0-0EC2-A5CC-625A-95D02D3C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945" y="3008776"/>
            <a:ext cx="1895581" cy="99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Woolworths Logo">
            <a:extLst>
              <a:ext uri="{FF2B5EF4-FFF2-40B4-BE49-F238E27FC236}">
                <a16:creationId xmlns:a16="http://schemas.microsoft.com/office/drawing/2014/main" id="{49D2AED9-5F8F-223E-F7D2-F495612CB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3" b="30493"/>
          <a:stretch/>
        </p:blipFill>
        <p:spPr bwMode="auto">
          <a:xfrm>
            <a:off x="10170099" y="4507804"/>
            <a:ext cx="4392853" cy="12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ustralian Tax Office Logo">
            <a:extLst>
              <a:ext uri="{FF2B5EF4-FFF2-40B4-BE49-F238E27FC236}">
                <a16:creationId xmlns:a16="http://schemas.microsoft.com/office/drawing/2014/main" id="{367F55EB-3B55-7D10-450F-C344B658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2" y="7015825"/>
            <a:ext cx="1958404" cy="11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Queensland Academy of Sport Logo">
            <a:extLst>
              <a:ext uri="{FF2B5EF4-FFF2-40B4-BE49-F238E27FC236}">
                <a16:creationId xmlns:a16="http://schemas.microsoft.com/office/drawing/2014/main" id="{5DA76A76-F498-F783-0A42-E3BCF2BE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23" y="8412067"/>
            <a:ext cx="1493186" cy="14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nnel 9 Logo">
            <a:extLst>
              <a:ext uri="{FF2B5EF4-FFF2-40B4-BE49-F238E27FC236}">
                <a16:creationId xmlns:a16="http://schemas.microsoft.com/office/drawing/2014/main" id="{8062C339-87F1-4871-5D61-297A7D174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875" y="4630967"/>
            <a:ext cx="1595328" cy="7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EA6247-53F3-7F8D-08D0-F0083B66CCAD}"/>
              </a:ext>
            </a:extLst>
          </p:cNvPr>
          <p:cNvSpPr/>
          <p:nvPr/>
        </p:nvSpPr>
        <p:spPr>
          <a:xfrm>
            <a:off x="0" y="6383322"/>
            <a:ext cx="18288000" cy="451836"/>
          </a:xfrm>
          <a:prstGeom prst="rect">
            <a:avLst/>
          </a:prstGeom>
          <a:solidFill>
            <a:srgbClr val="00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6825" marR="0" lvl="0" indent="0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-3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 Stakeholders &amp; Employers involved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2FAB74-4C86-5B6C-7678-50ED89A4DE39}"/>
              </a:ext>
            </a:extLst>
          </p:cNvPr>
          <p:cNvSpPr txBox="1"/>
          <p:nvPr/>
        </p:nvSpPr>
        <p:spPr>
          <a:xfrm>
            <a:off x="6313808" y="7239792"/>
            <a:ext cx="42777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Archery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Snow Sport Australia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Boccia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Wheelchair Rugby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Blind Sport Australia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 Teams and Staff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 &amp; QAS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00A5DB-1EE4-2D26-24C5-A98C85A6974E}"/>
              </a:ext>
            </a:extLst>
          </p:cNvPr>
          <p:cNvSpPr txBox="1"/>
          <p:nvPr/>
        </p:nvSpPr>
        <p:spPr>
          <a:xfrm>
            <a:off x="10717933" y="7179026"/>
            <a:ext cx="59419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Table Tennis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 for Universal Design Australia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Ellis Jones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MGAC and Jenson Hughes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Kaunergrat Nature Park 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Orima Research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NSW Government</a:t>
            </a:r>
          </a:p>
          <a:p>
            <a:pPr marL="357188" marR="0" lvl="0" indent="-357188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Essendon Hangar</a:t>
            </a:r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0C8565A1-565B-0D68-F48F-66F05D12A311}"/>
              </a:ext>
            </a:extLst>
          </p:cNvPr>
          <p:cNvSpPr/>
          <p:nvPr/>
        </p:nvSpPr>
        <p:spPr>
          <a:xfrm>
            <a:off x="6670052" y="9631128"/>
            <a:ext cx="9445824" cy="3969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1143000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4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71470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1178C2-6367-1E3D-ABBA-2DD239F7B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7A41B5A8-E00B-0882-5FC9-14A3C60FE4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3024" y="1750037"/>
            <a:ext cx="4525348" cy="27565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5904"/>
              </a:lnSpc>
              <a:spcBef>
                <a:spcPts val="0"/>
              </a:spcBef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Join us in 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CEE3A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helping shape </a:t>
            </a:r>
            <a:r>
              <a:rPr lang="en-US" sz="5600" b="1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our para-</a:t>
            </a:r>
            <a:r>
              <a:rPr lang="en-US" sz="5600" b="1" dirty="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athletes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of tomorrow.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C9902E0-4672-34FF-E18A-E1A94373B3D8}"/>
              </a:ext>
            </a:extLst>
          </p:cNvPr>
          <p:cNvSpPr/>
          <p:nvPr/>
        </p:nvSpPr>
        <p:spPr>
          <a:xfrm>
            <a:off x="5756469" y="549504"/>
            <a:ext cx="12014245" cy="55394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kumimoji="0" lang="en-AU" sz="3000" b="1" i="0" u="none" strike="noStrike" kern="1200" cap="none" spc="0" normalizeH="0" baseline="0" noProof="0">
                <a:ln>
                  <a:noFill/>
                </a:ln>
                <a:solidFill>
                  <a:srgbClr val="FCEE3A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You can </a:t>
            </a:r>
            <a:r>
              <a:rPr lang="en-AU" sz="3000" b="1">
                <a:solidFill>
                  <a:srgbClr val="FCEE3A"/>
                </a:solidFill>
                <a:latin typeface="Verdana"/>
                <a:ea typeface="Verdana"/>
                <a:cs typeface="Verdana" panose="020B0604030504040204" pitchFamily="34" charset="0"/>
              </a:rPr>
              <a:t>join us:</a:t>
            </a:r>
            <a:endParaRPr kumimoji="0" lang="en-AU" sz="3000" b="1" i="0" u="none" strike="noStrike" kern="1200" cap="none" spc="0" normalizeH="0" baseline="0" noProof="0">
              <a:ln>
                <a:noFill/>
              </a:ln>
              <a:solidFill>
                <a:srgbClr val="FCEE3A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  <a:p>
            <a:pPr>
              <a:defRPr/>
            </a:pPr>
            <a:endParaRPr lang="en-AU" sz="3000" b="1" dirty="0">
              <a:solidFill>
                <a:srgbClr val="FCEE3A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By </a:t>
            </a:r>
            <a:r>
              <a:rPr lang="en-AU" sz="2800" b="1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supporting and promoting the Beyond Sport program </a:t>
            </a:r>
            <a:r>
              <a:rPr lang="en-AU" sz="28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– submit an EOI for yourself and share details with our mob - to be </a:t>
            </a:r>
            <a:r>
              <a:rPr lang="en-AU" sz="2800" dirty="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a mentor, be a mentee, help us with co-design, to be kept in the loop for job opportunities, etc.</a:t>
            </a:r>
          </a:p>
          <a:p>
            <a:pPr marL="514350" indent="-514350">
              <a:buAutoNum type="arabicPeriod"/>
              <a:defRPr/>
            </a:pPr>
            <a:endParaRPr lang="en-AU" sz="2800" dirty="0">
              <a:solidFill>
                <a:prstClr val="white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AU" sz="2800" b="1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By recommending Beyond Sport to para-athletes who you know are struggling with things, </a:t>
            </a:r>
            <a:r>
              <a:rPr lang="en-AU" sz="28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such as:</a:t>
            </a:r>
          </a:p>
          <a:p>
            <a:pPr marL="1428750" lvl="2" indent="-514350">
              <a:buFont typeface="Arial,Sans-Serif"/>
              <a:buChar char="•"/>
              <a:defRPr/>
            </a:pPr>
            <a:r>
              <a:rPr lang="en-AU" sz="28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Defining life goals </a:t>
            </a:r>
            <a:endParaRPr lang="en-US" sz="2800">
              <a:solidFill>
                <a:srgbClr val="000000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428750" lvl="2" indent="-514350">
              <a:buFont typeface="Arial,Sans-Serif"/>
              <a:buChar char="•"/>
              <a:defRPr/>
            </a:pPr>
            <a:r>
              <a:rPr lang="en-AU" sz="28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Understanding their next career move</a:t>
            </a:r>
            <a:endParaRPr lang="en-US" sz="2800">
              <a:solidFill>
                <a:srgbClr val="000000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428750" lvl="2" indent="-514350">
              <a:buFont typeface="Arial,Sans-Serif"/>
              <a:buChar char="•"/>
              <a:defRPr/>
            </a:pPr>
            <a:r>
              <a:rPr lang="en-AU" sz="28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Those unsure where to get services or support</a:t>
            </a:r>
            <a:endParaRPr lang="en-US" sz="2800">
              <a:solidFill>
                <a:srgbClr val="000000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428750" lvl="2" indent="-514350">
              <a:buFont typeface="Arial,Sans-Serif"/>
              <a:buChar char="•"/>
              <a:defRPr/>
            </a:pPr>
            <a:r>
              <a:rPr lang="en-AU" sz="28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Those who need help with their transition – into HP sport, on to Games teams, into leadership, transferring between sports, into education, into part-time or full-time work around sport, into their long-term career, retiring, etc.</a:t>
            </a:r>
            <a:r>
              <a:rPr lang="en-AU" sz="2800" b="1" dirty="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endParaRPr lang="en-AU" dirty="0">
              <a:solidFill>
                <a:prstClr val="white"/>
              </a:solidFill>
            </a:endParaRPr>
          </a:p>
          <a:p>
            <a:pPr marL="1428750" lvl="2" indent="-514350">
              <a:buFont typeface="Arial,Sans-Serif"/>
              <a:buChar char="•"/>
              <a:defRPr/>
            </a:pPr>
            <a:endParaRPr lang="en-AU" sz="2800" b="1" dirty="0">
              <a:solidFill>
                <a:prstClr val="white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514350" indent="-514350">
              <a:buAutoNum type="arabicPeriod"/>
              <a:defRPr/>
            </a:pPr>
            <a:r>
              <a:rPr lang="en-AU" sz="2800" b="1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Check out our website: </a:t>
            </a:r>
            <a:r>
              <a:rPr lang="en-AU" sz="2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https://www.paralympic.org.au/community/programs/beyond-sport-mentoring-program/ </a:t>
            </a:r>
            <a:endParaRPr lang="en-AU" sz="2000">
              <a:solidFill>
                <a:schemeClr val="bg1"/>
              </a:solidFill>
              <a:latin typeface="Verdana"/>
              <a:ea typeface="Verdana"/>
              <a:cs typeface="Verdana" panose="020B060403050404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4350" indent="-514350">
              <a:buAutoNum type="arabicPeriod"/>
              <a:defRPr/>
            </a:pPr>
            <a:r>
              <a:rPr lang="en-AU" sz="2800" b="1">
                <a:solidFill>
                  <a:prstClr val="white"/>
                </a:solidFill>
                <a:latin typeface="Verdana"/>
                <a:ea typeface="Verdana"/>
              </a:rPr>
              <a:t>EOI: </a:t>
            </a:r>
            <a:r>
              <a:rPr lang="en-AU" sz="2000" dirty="0">
                <a:solidFill>
                  <a:schemeClr val="bg1"/>
                </a:solidFill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https://forms.gle/MVQJQsqzoUqZF1mp7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9B13E-9247-FD24-2FAC-77E1A1183503}"/>
              </a:ext>
            </a:extLst>
          </p:cNvPr>
          <p:cNvSpPr txBox="1"/>
          <p:nvPr/>
        </p:nvSpPr>
        <p:spPr>
          <a:xfrm>
            <a:off x="14234311" y="9339781"/>
            <a:ext cx="53234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Verdana"/>
              </a:rPr>
              <a:t>Thank you.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61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title" idx="4294967295"/>
          </p:nvPr>
        </p:nvSpPr>
        <p:spPr>
          <a:xfrm>
            <a:off x="1015902" y="995070"/>
            <a:ext cx="9398199" cy="8465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6666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</a:t>
            </a:r>
            <a:r>
              <a:rPr lang="en-US" b="1" dirty="0">
                <a:solidFill>
                  <a:srgbClr val="FEF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Beyond</a:t>
            </a:r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Sport?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28866" y="2576321"/>
            <a:ext cx="10302208" cy="563495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marR="0" lvl="0" indent="0" algn="l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Beyond Sport is a program that supports and empowers Para-athletes across Australia. It provides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mentoring, advocacy, peer support, skills building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, and helps create meaningful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employment opportunities.</a:t>
            </a:r>
          </a:p>
          <a:p>
            <a:pPr marL="0" marR="0" lvl="0" indent="0" algn="l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The program is designed to support Para-athletes throughout their sporting careers and beyond. It draws on the experience of both the Mentoring and BEC programs, and aligns to Paralympics Australia's Strategy, Constitution and Objects; HP2032+ 'Win Well' Strategy; Brisbane 2032 Elevate 2042 Strategy; and the IPC 'Change Starts with Sport' 2023-2026 Strategy.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1143000">
              <a:lnSpc>
                <a:spcPts val="3200"/>
              </a:lnSpc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A key focus of Beyond Sport is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remunerating Para-athletes to co-design and deliver the Program with Paralympics Australia Stakeholders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(including system and corporate partners and employers), ensuring </a:t>
            </a:r>
            <a:r>
              <a:rPr lang="en-US" sz="2100" dirty="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it meets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the needs of the community it serves.</a:t>
            </a:r>
            <a:endParaRPr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 1" descr="A close-up shot of Australian Paralympic wheelchair racer Kurt Fearnley in a yellow and green uniform, pushing forward with determination during a race. Other competitors are visible in the background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134" y="-113596"/>
            <a:ext cx="6858000" cy="9745266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24A50-7AB5-D49F-4C6A-4E4B8590690F}"/>
              </a:ext>
            </a:extLst>
          </p:cNvPr>
          <p:cNvSpPr txBox="1"/>
          <p:nvPr/>
        </p:nvSpPr>
        <p:spPr>
          <a:xfrm>
            <a:off x="3343450" y="9806879"/>
            <a:ext cx="3209750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COMMERCIAL IN CONFIDENCE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2EA1E-756A-D1A4-B619-41231F24EB7C}"/>
              </a:ext>
            </a:extLst>
          </p:cNvPr>
          <p:cNvSpPr txBox="1"/>
          <p:nvPr/>
        </p:nvSpPr>
        <p:spPr>
          <a:xfrm>
            <a:off x="9631680" y="9662140"/>
            <a:ext cx="86563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 close-up shot of Australian Paralympic wheelchair racer Kurt Fearnley in a yellow and green uniform, pushing forward with determination during a race. Other competitors are visible in the background.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>
            <a:spLocks noGrp="1"/>
          </p:cNvSpPr>
          <p:nvPr>
            <p:ph type="title" idx="4294967295"/>
          </p:nvPr>
        </p:nvSpPr>
        <p:spPr>
          <a:xfrm>
            <a:off x="854230" y="570043"/>
            <a:ext cx="16579539" cy="1080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666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Verdana"/>
                <a:ea typeface="Verdana"/>
                <a:cs typeface="Verdana" panose="020B0604030504040204" pitchFamily="34" charset="0"/>
              </a:rPr>
              <a:t>Program support for Para-athletes throughout the athlete pathway.</a:t>
            </a:r>
            <a:endParaRPr lang="en-US" dirty="0">
              <a:latin typeface="Verdana"/>
              <a:ea typeface="Verdana"/>
              <a:cs typeface="Verdana" panose="020B0604030504040204" pitchFamily="34" charset="0"/>
            </a:endParaRPr>
          </a:p>
        </p:txBody>
      </p:sp>
      <p:pic>
        <p:nvPicPr>
          <p:cNvPr id="13" name="Picture 12" descr="A pyramid with different coloured bars outlining foundation at the bottom of the pyramid, emerging talent next, Elite next and Mastery a the top yellow box&#10;">
            <a:extLst>
              <a:ext uri="{FF2B5EF4-FFF2-40B4-BE49-F238E27FC236}">
                <a16:creationId xmlns:a16="http://schemas.microsoft.com/office/drawing/2014/main" id="{7F57518D-C5F4-B841-276D-3ACC2CFD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4" b="12109"/>
          <a:stretch/>
        </p:blipFill>
        <p:spPr>
          <a:xfrm>
            <a:off x="1106116" y="2434024"/>
            <a:ext cx="13506027" cy="73355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3C90C9-7D6D-BEE8-1F59-0D5587304C05}"/>
              </a:ext>
            </a:extLst>
          </p:cNvPr>
          <p:cNvSpPr txBox="1"/>
          <p:nvPr/>
        </p:nvSpPr>
        <p:spPr>
          <a:xfrm>
            <a:off x="3436983" y="3465155"/>
            <a:ext cx="1836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41BEA-0415-1A3A-F012-659E5EDC7549}"/>
              </a:ext>
            </a:extLst>
          </p:cNvPr>
          <p:cNvSpPr txBox="1"/>
          <p:nvPr/>
        </p:nvSpPr>
        <p:spPr>
          <a:xfrm>
            <a:off x="6884391" y="2975358"/>
            <a:ext cx="4589621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Australian Paralympic Team (APT)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Paralympic Australia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Australian Representative Teams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– NSO/NSODs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7B77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Beyond Sport Transition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7B77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– AIS x Paralympics Australia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F66EC-7CB7-F669-B661-8244BEB2AB3D}"/>
              </a:ext>
            </a:extLst>
          </p:cNvPr>
          <p:cNvSpPr txBox="1"/>
          <p:nvPr/>
        </p:nvSpPr>
        <p:spPr>
          <a:xfrm>
            <a:off x="5047426" y="5164767"/>
            <a:ext cx="1836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DD3CE4-3362-834F-7CB7-1CB523F0AA89}"/>
              </a:ext>
            </a:extLst>
          </p:cNvPr>
          <p:cNvSpPr txBox="1"/>
          <p:nvPr/>
        </p:nvSpPr>
        <p:spPr>
          <a:xfrm>
            <a:off x="7857804" y="4680240"/>
            <a:ext cx="453897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NIN/ SIS/ SAS Network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AIS/ ASC 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Programs inc Transition Program/ Win Well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Beyond Sport Elite 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- Paralympics Australia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8B5CE-C4BB-95CE-2F7B-FE0CC18CC5D0}"/>
              </a:ext>
            </a:extLst>
          </p:cNvPr>
          <p:cNvSpPr txBox="1"/>
          <p:nvPr/>
        </p:nvSpPr>
        <p:spPr>
          <a:xfrm>
            <a:off x="4920963" y="6821932"/>
            <a:ext cx="3379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Emerging Talent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5E3C6F-5913-FBC6-1867-A510B426184F}"/>
              </a:ext>
            </a:extLst>
          </p:cNvPr>
          <p:cNvSpPr txBox="1"/>
          <p:nvPr/>
        </p:nvSpPr>
        <p:spPr>
          <a:xfrm>
            <a:off x="8895015" y="6311272"/>
            <a:ext cx="456300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Pathways/ Talent ID Program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- Paralympics Australia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Start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Strong Program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- AI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S/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/>
                <a:cs typeface="Calibri"/>
              </a:rPr>
              <a:t>ASC 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Beyond Sport Pathway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- Paralympics Australia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E1A351-B71F-1D30-4EAB-26B45078C07F}"/>
              </a:ext>
            </a:extLst>
          </p:cNvPr>
          <p:cNvSpPr txBox="1"/>
          <p:nvPr/>
        </p:nvSpPr>
        <p:spPr>
          <a:xfrm>
            <a:off x="4900469" y="8422720"/>
            <a:ext cx="3379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6FC85C-F5E5-EF0A-475B-C781678970AD}"/>
              </a:ext>
            </a:extLst>
          </p:cNvPr>
          <p:cNvSpPr txBox="1"/>
          <p:nvPr/>
        </p:nvSpPr>
        <p:spPr>
          <a:xfrm>
            <a:off x="10119360" y="8196275"/>
            <a:ext cx="4071983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The Start Line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- Paralympics Australia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Come n Try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– NSO/NSOD's Sport Orgs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Schools Program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- Paralympics Australia</a:t>
            </a:r>
          </a:p>
        </p:txBody>
      </p:sp>
    </p:spTree>
    <p:extLst>
      <p:ext uri="{BB962C8B-B14F-4D97-AF65-F5344CB8AC3E}">
        <p14:creationId xmlns:p14="http://schemas.microsoft.com/office/powerpoint/2010/main" val="249680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title" idx="4294967295"/>
          </p:nvPr>
        </p:nvSpPr>
        <p:spPr>
          <a:xfrm>
            <a:off x="1015904" y="545141"/>
            <a:ext cx="15692678" cy="14207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6666"/>
              </a:lnSpc>
              <a:spcBef>
                <a:spcPts val="0"/>
              </a:spcBef>
              <a:defRPr/>
            </a:pPr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Highlights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015904" y="2176406"/>
            <a:ext cx="9880696" cy="759516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defTabSz="1143000">
              <a:lnSpc>
                <a:spcPts val="3200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Verdana"/>
              </a:rPr>
              <a:t>Para-athlete Highlights</a:t>
            </a:r>
          </a:p>
          <a:p>
            <a:pPr marL="401320" indent="-390525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200+ </a:t>
            </a:r>
            <a:r>
              <a:rPr lang="en-US"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Para-athletes employed through the program initiatives </a:t>
            </a:r>
          </a:p>
          <a:p>
            <a:pPr marL="401320" indent="-390525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a talent pool of roles including mentors, accessibility testers and UD consultants</a:t>
            </a:r>
            <a:endParaRPr lang="en-US" sz="180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5125" indent="-365125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AU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 on the Mentoring Program endline survey </a:t>
            </a:r>
            <a:r>
              <a:rPr lang="en-AU" b="1">
                <a:solidFill>
                  <a:srgbClr val="FCEE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78% </a:t>
            </a:r>
            <a:r>
              <a:rPr lang="en-AU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participants feel more included in their community.</a:t>
            </a:r>
            <a:endParaRPr lang="en-AU" sz="18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6870" indent="-356870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AU" b="1">
                <a:solidFill>
                  <a:srgbClr val="FCEE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 </a:t>
            </a:r>
            <a:r>
              <a:rPr lang="en-AU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Mentoring participants reported improved engagement skills and life satisfaction</a:t>
            </a:r>
          </a:p>
          <a:p>
            <a:pPr marL="356870" indent="-356870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CEE3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90%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say their knowledge of services and support have improved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</a:endParaRPr>
          </a:p>
          <a:p>
            <a:pPr defTabSz="1143000">
              <a:lnSpc>
                <a:spcPts val="3200"/>
              </a:lnSpc>
              <a:defRPr/>
            </a:pPr>
            <a:endParaRPr lang="en-US">
              <a:solidFill>
                <a:srgbClr val="FFFFFF"/>
              </a:solidFill>
              <a:latin typeface="Verdana"/>
            </a:endParaRPr>
          </a:p>
          <a:p>
            <a:pPr defTabSz="1143000">
              <a:lnSpc>
                <a:spcPts val="3200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Verdana"/>
              </a:rPr>
              <a:t>Employer Highlights</a:t>
            </a:r>
          </a:p>
          <a:p>
            <a:pPr defTabSz="1143000">
              <a:lnSpc>
                <a:spcPts val="3200"/>
              </a:lnSpc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Building Employer Confidence endline we saw confidence shifts in all impact measures</a:t>
            </a:r>
          </a:p>
          <a:p>
            <a:pPr marL="450850" indent="-450850" defTabSz="1371600"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CEE3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Major shift - from 20% - 49%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asked if they have recently </a:t>
            </a:r>
            <a:r>
              <a:rPr lang="en-US">
                <a:solidFill>
                  <a:srgbClr val="FFFFFF"/>
                </a:solidFill>
                <a:latin typeface="Verdana"/>
              </a:rPr>
              <a:t>employed PWD</a:t>
            </a:r>
            <a:endParaRPr lang="en-US">
              <a:solidFill>
                <a:srgbClr val="FFFFFF"/>
              </a:solidFill>
              <a:latin typeface="Verdana"/>
              <a:ea typeface="Verdana"/>
            </a:endParaRPr>
          </a:p>
          <a:p>
            <a:pPr marL="450850" indent="-450850" defTabSz="137160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Verdana"/>
              </a:rPr>
              <a:t>Positive shifts in 'ease of attracting PWD’</a:t>
            </a:r>
            <a:endParaRPr lang="en-US">
              <a:solidFill>
                <a:srgbClr val="FFFFFF"/>
              </a:solidFill>
              <a:latin typeface="Verdana"/>
              <a:ea typeface="Verdana"/>
            </a:endParaRPr>
          </a:p>
          <a:p>
            <a:pPr marL="450850" indent="-450850" defTabSz="137160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Verdana"/>
              </a:rPr>
              <a:t>Positive Shift in confidence for ‘effective onboarding’</a:t>
            </a:r>
            <a:endParaRPr lang="en-US">
              <a:solidFill>
                <a:srgbClr val="FFFFFF"/>
              </a:solidFill>
              <a:latin typeface="Verdana"/>
              <a:ea typeface="Verdana"/>
            </a:endParaRPr>
          </a:p>
          <a:p>
            <a:pPr marL="450850" indent="-450850" defTabSz="137160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Positive </a:t>
            </a:r>
            <a:r>
              <a:rPr lang="en-US">
                <a:solidFill>
                  <a:srgbClr val="FFFFFF"/>
                </a:solidFill>
                <a:latin typeface="Verdana"/>
              </a:rPr>
              <a:t>Shift in the level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knowledge in employing PWD 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</a:endParaRPr>
          </a:p>
          <a:p>
            <a:pPr marL="450850" indent="-450850" defTabSz="137160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Verdana"/>
              <a:ea typeface="Verdana"/>
            </a:endParaRPr>
          </a:p>
          <a:p>
            <a:pPr marL="649605" indent="-442595" defTabSz="1371600">
              <a:buFont typeface="Arial" panose="020B0604020202020204" pitchFamily="34" charset="0"/>
              <a:buChar char="•"/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</a:endParaRPr>
          </a:p>
          <a:p>
            <a:pPr marL="649605" indent="-442595" defTabSz="1143000">
              <a:buFont typeface="Arial" panose="020B0604020202020204" pitchFamily="34" charset="0"/>
              <a:buChar char="•"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</a:endParaRPr>
          </a:p>
          <a:p>
            <a:pPr marL="356870" indent="-356870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6870" indent="-356870" defTabSz="11430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AU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1143000">
              <a:lnSpc>
                <a:spcPts val="3200"/>
              </a:lnSpc>
              <a:defRPr/>
            </a:pPr>
            <a:endParaRPr lang="en-AU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ounded Rectangle 7" descr="Sarah Stewart, Australian 3.0-point wheelchair basketball player, leans right in a crossover dribble to evade a defensive player (off-screen). ">
            <a:extLst>
              <a:ext uri="{FF2B5EF4-FFF2-40B4-BE49-F238E27FC236}">
                <a16:creationId xmlns:a16="http://schemas.microsoft.com/office/drawing/2014/main" id="{C197C569-23A5-CF0D-4081-A267042AA436}"/>
              </a:ext>
            </a:extLst>
          </p:cNvPr>
          <p:cNvSpPr/>
          <p:nvPr/>
        </p:nvSpPr>
        <p:spPr>
          <a:xfrm>
            <a:off x="11479611" y="1421203"/>
            <a:ext cx="6808389" cy="7635063"/>
          </a:xfrm>
          <a:prstGeom prst="roundRect">
            <a:avLst>
              <a:gd name="adj" fmla="val 3107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3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DF9B9-0A20-C7C1-2AAB-315462C28819}"/>
              </a:ext>
            </a:extLst>
          </p:cNvPr>
          <p:cNvSpPr txBox="1"/>
          <p:nvPr/>
        </p:nvSpPr>
        <p:spPr>
          <a:xfrm>
            <a:off x="11913144" y="9166686"/>
            <a:ext cx="593699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43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Image: Sarah Stewart, Australian 3.0-point wheelchair basketball player, leans right in a crossover dribble to evade a defensive player (off-screen).</a:t>
            </a:r>
          </a:p>
        </p:txBody>
      </p:sp>
      <p:sp>
        <p:nvSpPr>
          <p:cNvPr id="9" name="Text 10">
            <a:extLst>
              <a:ext uri="{FF2B5EF4-FFF2-40B4-BE49-F238E27FC236}">
                <a16:creationId xmlns:a16="http://schemas.microsoft.com/office/drawing/2014/main" id="{CA3491D0-43BA-213E-151F-7AFFBEDA0DB6}"/>
              </a:ext>
            </a:extLst>
          </p:cNvPr>
          <p:cNvSpPr/>
          <p:nvPr/>
        </p:nvSpPr>
        <p:spPr>
          <a:xfrm>
            <a:off x="5958944" y="9570202"/>
            <a:ext cx="9445824" cy="3969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1143057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4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IN CONFIDENCE</a:t>
            </a:r>
            <a:endParaRPr kumimoji="0" lang="en-US" sz="20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8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>
            <a:spLocks noGrp="1"/>
          </p:cNvSpPr>
          <p:nvPr>
            <p:ph type="title" idx="4294967295"/>
          </p:nvPr>
        </p:nvSpPr>
        <p:spPr>
          <a:xfrm>
            <a:off x="1199701" y="619141"/>
            <a:ext cx="11195499" cy="10565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6516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Empowerment Mission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1" descr="A female Paralympic wheelchair racer in a blue uniform and yellow helmet, captured in motion during a race. She is leaning forward, pushing the wheels of her racing wheelchair with intensity and speed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52" y="2086422"/>
            <a:ext cx="7745463" cy="4787056"/>
          </a:xfrm>
          <a:prstGeom prst="rect">
            <a:avLst/>
          </a:prstGeom>
        </p:spPr>
      </p:pic>
      <p:pic>
        <p:nvPicPr>
          <p:cNvPr id="19" name="Picture 18" descr="An image of 2 people in the workforce, one sitting on a couch with a laptop and one in a wheelchair both looking at a laptop.">
            <a:extLst>
              <a:ext uri="{FF2B5EF4-FFF2-40B4-BE49-F238E27FC236}">
                <a16:creationId xmlns:a16="http://schemas.microsoft.com/office/drawing/2014/main" id="{9EB338DA-324F-DA41-5192-448AC79E4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9" t="8115" r="4923" b="5943"/>
          <a:stretch/>
        </p:blipFill>
        <p:spPr>
          <a:xfrm>
            <a:off x="9710331" y="2086422"/>
            <a:ext cx="7587069" cy="4787056"/>
          </a:xfrm>
          <a:prstGeom prst="rect">
            <a:avLst/>
          </a:prstGeom>
          <a:ln>
            <a:solidFill>
              <a:srgbClr val="003938"/>
            </a:solidFill>
          </a:ln>
        </p:spPr>
      </p:pic>
      <p:sp>
        <p:nvSpPr>
          <p:cNvPr id="21" name="Text 4">
            <a:extLst>
              <a:ext uri="{FF2B5EF4-FFF2-40B4-BE49-F238E27FC236}">
                <a16:creationId xmlns:a16="http://schemas.microsoft.com/office/drawing/2014/main" id="{30B66295-A1B9-C2AF-3B85-301794F018A1}"/>
              </a:ext>
            </a:extLst>
          </p:cNvPr>
          <p:cNvSpPr/>
          <p:nvPr/>
        </p:nvSpPr>
        <p:spPr>
          <a:xfrm>
            <a:off x="1199702" y="7204471"/>
            <a:ext cx="7745611" cy="275839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marR="0" lvl="0" indent="0" algn="l" defTabSz="1143000" rtl="0" eaLnBrk="1" fontAlgn="auto" latinLnBrk="0" hangingPunct="1">
              <a:lnSpc>
                <a:spcPts val="3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Empowering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EFFF04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Athletes</a:t>
            </a:r>
          </a:p>
          <a:p>
            <a:pPr marL="0" marR="0" lvl="0" indent="0" algn="l" defTabSz="1143000" rtl="0" eaLnBrk="1" fontAlgn="auto" latinLnBrk="0" hangingPunct="1">
              <a:lnSpc>
                <a:spcPts val="3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5E0D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ts val="3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Empower </a:t>
            </a:r>
            <a:r>
              <a:rPr lang="en-US" sz="2000" dirty="0">
                <a:solidFill>
                  <a:srgbClr val="E5E0DF"/>
                </a:solidFill>
                <a:latin typeface="Verdana"/>
                <a:ea typeface="Verdana"/>
                <a:cs typeface="Verdana" panose="020B0604030504040204" pitchFamily="34" charset="0"/>
              </a:rPr>
              <a:t>para-athletes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take control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of their future, ensuring they have the skills, networks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opportunities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they need for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smooth transition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into fulfilling careers during, and post, their sport career.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ts val="3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ts val="3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1" i="0" u="none" strike="noStrike" kern="1200" cap="none" spc="0" normalizeH="0" baseline="0" noProof="0">
              <a:ln>
                <a:noFill/>
              </a:ln>
              <a:solidFill>
                <a:srgbClr val="FEFC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710331" y="7284213"/>
            <a:ext cx="7745611" cy="27583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1143000" rtl="0" eaLnBrk="1" fontAlgn="auto" latinLnBrk="0" hangingPunct="1">
              <a:lnSpc>
                <a:spcPts val="3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Empowering </a:t>
            </a: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EFFF0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Employers</a:t>
            </a:r>
          </a:p>
          <a:p>
            <a:pPr marL="0" marR="0" lvl="0" indent="0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Empowering employers with education, resources, and collaborative policy development </a:t>
            </a: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build confidence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 barriers,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support accommodations for </a:t>
            </a: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inclusive workplaces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5E0D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id="{A1343D71-21E0-F559-AC78-964D8047E897}"/>
              </a:ext>
            </a:extLst>
          </p:cNvPr>
          <p:cNvSpPr/>
          <p:nvPr/>
        </p:nvSpPr>
        <p:spPr>
          <a:xfrm>
            <a:off x="7122726" y="9565940"/>
            <a:ext cx="9445824" cy="3969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1143000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4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IN CONFIDENCE</a:t>
            </a:r>
            <a:endParaRPr kumimoji="0" lang="en-US" sz="20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title" idx="4294967295"/>
          </p:nvPr>
        </p:nvSpPr>
        <p:spPr>
          <a:xfrm>
            <a:off x="5535365" y="508475"/>
            <a:ext cx="12371635" cy="8026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6321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Athlete Program Features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 1" descr="Image of Dylan Alcott representing Australia with an Australian flag in the background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256878"/>
            <a:ext cx="4572000" cy="97736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5C669B-A7B4-9BC3-8FFD-8D5F485B660D}"/>
              </a:ext>
            </a:extLst>
          </p:cNvPr>
          <p:cNvSpPr txBox="1"/>
          <p:nvPr/>
        </p:nvSpPr>
        <p:spPr>
          <a:xfrm>
            <a:off x="334070" y="9081670"/>
            <a:ext cx="42284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Dylan Alcott representing Australia with an Australian flag in the background.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731E0-E7A0-E73B-9F78-DB4788617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20024" y="1776126"/>
            <a:ext cx="5817245" cy="3794153"/>
          </a:xfrm>
          <a:prstGeom prst="rect">
            <a:avLst/>
          </a:prstGeom>
          <a:noFill/>
          <a:ln w="0"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 2" descr="Yellow icon of 2 peo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146" y="1894286"/>
            <a:ext cx="642194" cy="64219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381899" y="2793355"/>
            <a:ext cx="4008685" cy="4013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Mentoring &amp; Peer Support</a:t>
            </a:r>
            <a:endParaRPr kumimoji="0" lang="en-US" sz="25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5535366" y="3348782"/>
            <a:ext cx="5701904" cy="154126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 defTabSz="1143000">
              <a:lnSpc>
                <a:spcPts val="3034"/>
              </a:lnSpc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A mutually beneficial mentoring program designed to provide value to both mentors and mentees through a well-structured </a:t>
            </a:r>
            <a:r>
              <a:rPr lang="en-US" sz="1750" dirty="0">
                <a:solidFill>
                  <a:srgbClr val="E5E0DF"/>
                </a:solidFill>
                <a:latin typeface="Verdana"/>
                <a:ea typeface="Verdana"/>
                <a:cs typeface="Verdana" panose="020B0604030504040204" pitchFamily="34" charset="0"/>
              </a:rPr>
              <a:t>8 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module program.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E3CA64-3A42-AB14-237E-80B5B07B6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7053" y="1776126"/>
            <a:ext cx="5817245" cy="3794153"/>
          </a:xfrm>
          <a:prstGeom prst="rect">
            <a:avLst/>
          </a:prstGeom>
          <a:noFill/>
          <a:ln w="0"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 3" descr="Yellow icon of a megapho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538" y="1894286"/>
            <a:ext cx="642194" cy="6421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549003" y="2793355"/>
            <a:ext cx="3211116" cy="4013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Advocacy</a:t>
            </a:r>
            <a:endParaRPr kumimoji="0" lang="en-US" sz="25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1303609" y="3348782"/>
            <a:ext cx="5702053" cy="154126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marR="0" lvl="0" indent="0" algn="ctr" defTabSz="1143000" rtl="0" eaLnBrk="1" fontAlgn="auto" latinLnBrk="0" hangingPunct="1">
              <a:lnSpc>
                <a:spcPts val="3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The advocacy program </a:t>
            </a:r>
            <a:r>
              <a:rPr lang="en-US" sz="1750">
                <a:solidFill>
                  <a:srgbClr val="E5E0DF"/>
                </a:solidFill>
                <a:latin typeface="Verdana"/>
                <a:ea typeface="Verdana"/>
                <a:cs typeface="Verdana" panose="020B0604030504040204" pitchFamily="34" charset="0"/>
              </a:rPr>
              <a:t>is</a:t>
            </a:r>
            <a:r>
              <a:rPr kumimoji="0" lang="en-US" sz="175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designed to support and promote interests and rights of </a:t>
            </a:r>
            <a:r>
              <a:rPr lang="en-US" sz="1750">
                <a:solidFill>
                  <a:srgbClr val="E5E0DF"/>
                </a:solidFill>
                <a:latin typeface="Verdana"/>
                <a:ea typeface="Verdana"/>
                <a:cs typeface="Verdana" panose="020B0604030504040204" pitchFamily="34" charset="0"/>
              </a:rPr>
              <a:t>para-athletes</a:t>
            </a:r>
            <a:r>
              <a:rPr kumimoji="0" lang="en-US" sz="175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with disabilities, ensuring they have equal opportunities in sports and beyond. </a:t>
            </a: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FAA92-68DE-01D0-8E17-2049D76FF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20024" y="5623441"/>
            <a:ext cx="5817245" cy="3794153"/>
          </a:xfrm>
          <a:prstGeom prst="rect">
            <a:avLst/>
          </a:prstGeom>
          <a:noFill/>
          <a:ln w="0"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 4" descr="Icon of an employment card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983" y="5821132"/>
            <a:ext cx="642194" cy="64219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727597" y="6720201"/>
            <a:ext cx="3211116" cy="4013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Athlete Employment</a:t>
            </a:r>
            <a:endParaRPr kumimoji="0" lang="en-US" sz="25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5482203" y="7275629"/>
            <a:ext cx="5701904" cy="15412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1143000" rtl="0" eaLnBrk="1" fontAlgn="auto" latinLnBrk="0" hangingPunct="1">
              <a:lnSpc>
                <a:spcPts val="3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Co-designed by PA and Deloitte, our AEP will continue to build on the learnings from the  BEC project helping Para-athletes gain meaningful employment creating financial independence.</a:t>
            </a: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D7CE35-F3BC-8ADB-21F4-881B2F6F0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9298" y="5614530"/>
            <a:ext cx="5817245" cy="3794153"/>
          </a:xfrm>
          <a:prstGeom prst="rect">
            <a:avLst/>
          </a:prstGeom>
          <a:noFill/>
          <a:ln w="0"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3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age 5" descr="Yellow icon of a graduation h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6957" y="5821132"/>
            <a:ext cx="642194" cy="642194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2522422" y="6720201"/>
            <a:ext cx="3211116" cy="4013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Skills Building</a:t>
            </a:r>
            <a:endParaRPr kumimoji="0" lang="en-US" sz="25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11277027" y="7275629"/>
            <a:ext cx="5702053" cy="19265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1143000" rtl="0" eaLnBrk="1" fontAlgn="auto" latinLnBrk="0" hangingPunct="1">
              <a:lnSpc>
                <a:spcPts val="3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Integrating a skills-building component into the program enhances its effectiveness by empowering participants with practical tools and knowledge they can apply in their daily lives and their career</a:t>
            </a: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 10">
            <a:extLst>
              <a:ext uri="{FF2B5EF4-FFF2-40B4-BE49-F238E27FC236}">
                <a16:creationId xmlns:a16="http://schemas.microsoft.com/office/drawing/2014/main" id="{294CDA8B-4C71-1EBC-6A72-F36AAB295A63}"/>
              </a:ext>
            </a:extLst>
          </p:cNvPr>
          <p:cNvSpPr/>
          <p:nvPr/>
        </p:nvSpPr>
        <p:spPr>
          <a:xfrm>
            <a:off x="7122726" y="9565940"/>
            <a:ext cx="9445824" cy="3969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1143000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4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IN CONFIDENCE</a:t>
            </a:r>
            <a:endParaRPr kumimoji="0" lang="en-US" sz="20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>
            <a:spLocks noGrp="1"/>
          </p:cNvSpPr>
          <p:nvPr>
            <p:ph type="title" idx="4294967295"/>
          </p:nvPr>
        </p:nvSpPr>
        <p:spPr>
          <a:xfrm>
            <a:off x="1016050" y="977165"/>
            <a:ext cx="14604947" cy="8465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6666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 Program Features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1" descr="Yellow icon of a clipboard with a persons profile in the cent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17" y="3499546"/>
            <a:ext cx="677316" cy="6773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42554" y="4447730"/>
            <a:ext cx="3506093" cy="4234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Inclusive Recruitment</a:t>
            </a:r>
            <a:endParaRPr kumimoji="0" lang="en-US" sz="2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44282" y="5777940"/>
            <a:ext cx="4031018" cy="24378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Supporting employers in creating workplace diversity, reducing recruitment barriers, and fostering an inclusive culture for sustainable business growth.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29B0B9-08A1-5D04-4330-E26324814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09954" y="4561028"/>
            <a:ext cx="0" cy="4056684"/>
          </a:xfrm>
          <a:prstGeom prst="line">
            <a:avLst/>
          </a:prstGeom>
          <a:ln w="0">
            <a:solidFill>
              <a:schemeClr val="bg1">
                <a:lumMod val="85000"/>
                <a:alpha val="3361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" descr="Yellow icons of a tool co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961" y="3499546"/>
            <a:ext cx="677316" cy="67731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660327" y="4447730"/>
            <a:ext cx="3386584" cy="4234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Diversity Tools </a:t>
            </a:r>
          </a:p>
          <a:p>
            <a:pPr marL="0" marR="0" lvl="0" indent="0" algn="ctr" defTabSz="1143000" rtl="0" eaLnBrk="1" fontAlgn="auto" latinLnBrk="0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Resources</a:t>
            </a:r>
            <a:endParaRPr kumimoji="0" lang="en-US" sz="2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524888" y="5802638"/>
            <a:ext cx="3759250" cy="2031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 employers with a dedicated toolkit to cultivate a diverse and inclusive workplace, enhancing team dynamics and innovation.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79DD02-2B98-AC53-E806-50C02E79D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484751" y="4435489"/>
            <a:ext cx="0" cy="4056684"/>
          </a:xfrm>
          <a:prstGeom prst="line">
            <a:avLst/>
          </a:prstGeom>
          <a:ln w="0">
            <a:solidFill>
              <a:schemeClr val="bg1">
                <a:lumMod val="85000"/>
                <a:alpha val="3361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3" descr="Yellow icon representing partnershi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186" y="3499546"/>
            <a:ext cx="677316" cy="67731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719553" y="4447730"/>
            <a:ext cx="3386584" cy="4234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ctr" defTabSz="1143000" rtl="0" eaLnBrk="1" fontAlgn="auto" latinLnBrk="0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Partner Xchange</a:t>
            </a:r>
            <a:endParaRPr kumimoji="0" lang="en-US" sz="2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533220" y="5802638"/>
            <a:ext cx="4100361" cy="203150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marR="0" lvl="0" indent="0" algn="ctr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Collaborate with employers to profile &amp; place Para-athletes into meaningful, flexible roles, supporting DE&amp;I strategies.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072B9F-1488-53FF-AE54-045C4027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645229" y="4435489"/>
            <a:ext cx="0" cy="4056684"/>
          </a:xfrm>
          <a:prstGeom prst="line">
            <a:avLst/>
          </a:prstGeom>
          <a:ln w="0">
            <a:solidFill>
              <a:schemeClr val="bg1">
                <a:lumMod val="85000"/>
                <a:alpha val="3361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4" descr="Yellow icon representing a pipel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737" y="3499546"/>
            <a:ext cx="677316" cy="67731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698770" y="4447729"/>
            <a:ext cx="4137345" cy="8468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1143000" rtl="0" eaLnBrk="1" fontAlgn="auto" latinLnBrk="0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Para-Pipeline</a:t>
            </a:r>
            <a:endParaRPr kumimoji="0" lang="en-US" sz="2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3698769" y="5802638"/>
            <a:ext cx="4137334" cy="24378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11430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access to Para-athlete talent with the skills &amp; lived experience to service &amp; support employers on their diversity journey, helping shift attitudinal barriers and create inclusive workplaces.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10">
            <a:extLst>
              <a:ext uri="{FF2B5EF4-FFF2-40B4-BE49-F238E27FC236}">
                <a16:creationId xmlns:a16="http://schemas.microsoft.com/office/drawing/2014/main" id="{92470217-81F0-FAD5-E490-79940FE0CC78}"/>
              </a:ext>
            </a:extLst>
          </p:cNvPr>
          <p:cNvSpPr/>
          <p:nvPr/>
        </p:nvSpPr>
        <p:spPr>
          <a:xfrm>
            <a:off x="7122726" y="9565940"/>
            <a:ext cx="9445824" cy="3969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1143000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4" b="0" i="0" u="none" strike="noStrike" kern="1200" cap="none" spc="0" normalizeH="0" baseline="0" noProof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IN CONFIDENCE</a:t>
            </a:r>
            <a:endParaRPr kumimoji="0" lang="en-US" sz="20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title" idx="4294967295"/>
          </p:nvPr>
        </p:nvSpPr>
        <p:spPr>
          <a:xfrm>
            <a:off x="1015903" y="1017605"/>
            <a:ext cx="8316115" cy="8465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114300" tIns="57150" rIns="114300" bIns="571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6666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Mentoring Framework</a:t>
            </a:r>
            <a:endParaRPr lang="en-US" dirty="0">
              <a:solidFill>
                <a:schemeClr val="bg1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58B57-3367-AC19-2C02-90493483C496}"/>
              </a:ext>
            </a:extLst>
          </p:cNvPr>
          <p:cNvSpPr txBox="1"/>
          <p:nvPr/>
        </p:nvSpPr>
        <p:spPr>
          <a:xfrm>
            <a:off x="1015903" y="3417012"/>
            <a:ext cx="6538288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What makes our Paralympian </a:t>
            </a:r>
            <a:r>
              <a:rPr lang="en-AU" sz="2400" dirty="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Beyond Sport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AU" sz="2400" dirty="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Mentoring program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stand out, is a well-structured series of 8 curriculum modules, that gives the program direction, supports the mentors with content, and allows athletes to reframe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goals </a:t>
            </a:r>
            <a:r>
              <a:rPr lang="en-AU" sz="2400">
                <a:solidFill>
                  <a:prstClr val="white"/>
                </a:solidFill>
                <a:latin typeface="Verdana"/>
                <a:ea typeface="Verdana"/>
                <a:cs typeface="Verdana" panose="020B0604030504040204" pitchFamily="34" charset="0"/>
              </a:rPr>
              <a:t>and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challenges and offers constructive support to ‘grow wings’ within a supported program.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FDF9BC41-1845-B5AE-CC97-2F5E9A247DCC}"/>
              </a:ext>
            </a:extLst>
          </p:cNvPr>
          <p:cNvSpPr/>
          <p:nvPr/>
        </p:nvSpPr>
        <p:spPr>
          <a:xfrm>
            <a:off x="6125198" y="9494199"/>
            <a:ext cx="9445824" cy="3969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1143000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4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IN CONFIDENCE</a:t>
            </a:r>
            <a:endParaRPr kumimoji="0" lang="en-US" sz="20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diagram of the Mentoring Framework with 8 circles each circle representing the 8 modules in the Mentoring Program.">
            <a:extLst>
              <a:ext uri="{FF2B5EF4-FFF2-40B4-BE49-F238E27FC236}">
                <a16:creationId xmlns:a16="http://schemas.microsoft.com/office/drawing/2014/main" id="{A374C26E-018C-875C-A0DE-F2590B7E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44" y="1209982"/>
            <a:ext cx="9077018" cy="90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Roadmap"/>
          <p:cNvSpPr>
            <a:spLocks noGrp="1"/>
          </p:cNvSpPr>
          <p:nvPr>
            <p:ph type="title" idx="4294967295"/>
          </p:nvPr>
        </p:nvSpPr>
        <p:spPr>
          <a:xfrm>
            <a:off x="882640" y="978858"/>
            <a:ext cx="11233160" cy="997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Roadmap</a:t>
            </a:r>
          </a:p>
        </p:txBody>
      </p:sp>
      <p:sp>
        <p:nvSpPr>
          <p:cNvPr id="43" name="Box 1">
            <a:extLst>
              <a:ext uri="{FF2B5EF4-FFF2-40B4-BE49-F238E27FC236}">
                <a16:creationId xmlns:a16="http://schemas.microsoft.com/office/drawing/2014/main" id="{A392E05F-D353-8F57-5036-366C77C24834}"/>
              </a:ext>
            </a:extLst>
          </p:cNvPr>
          <p:cNvSpPr/>
          <p:nvPr/>
        </p:nvSpPr>
        <p:spPr>
          <a:xfrm>
            <a:off x="834513" y="2087369"/>
            <a:ext cx="16987638" cy="503502"/>
          </a:xfrm>
          <a:prstGeom prst="rect">
            <a:avLst/>
          </a:prstGeom>
          <a:solidFill>
            <a:srgbClr val="007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Beyond Sport Program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E57FA9A-4233-D96B-9AB8-F779C240FFC3}"/>
              </a:ext>
            </a:extLst>
          </p:cNvPr>
          <p:cNvSpPr/>
          <p:nvPr/>
        </p:nvSpPr>
        <p:spPr>
          <a:xfrm>
            <a:off x="861177" y="2810844"/>
            <a:ext cx="2009274" cy="821206"/>
          </a:xfrm>
          <a:prstGeom prst="homePlate">
            <a:avLst>
              <a:gd name="adj" fmla="val 0"/>
            </a:avLst>
          </a:prstGeom>
          <a:solidFill>
            <a:srgbClr val="017B78">
              <a:alpha val="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EOI Launches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(Sept 24)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37A5415-C158-E163-D612-8BAA6719C6F1}"/>
              </a:ext>
            </a:extLst>
          </p:cNvPr>
          <p:cNvSpPr/>
          <p:nvPr/>
        </p:nvSpPr>
        <p:spPr>
          <a:xfrm>
            <a:off x="2952748" y="2810843"/>
            <a:ext cx="1936760" cy="830183"/>
          </a:xfrm>
          <a:prstGeom prst="homePlate">
            <a:avLst>
              <a:gd name="adj" fmla="val 0"/>
            </a:avLst>
          </a:prstGeom>
          <a:solidFill>
            <a:srgbClr val="017B78">
              <a:alpha val="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Recruitment (Sept/Oct 24)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55EBE3F-75C4-04D7-E980-F556B7C1E702}"/>
              </a:ext>
            </a:extLst>
          </p:cNvPr>
          <p:cNvSpPr/>
          <p:nvPr/>
        </p:nvSpPr>
        <p:spPr>
          <a:xfrm>
            <a:off x="5020939" y="2810843"/>
            <a:ext cx="2231548" cy="821470"/>
          </a:xfrm>
          <a:prstGeom prst="homePlate">
            <a:avLst>
              <a:gd name="adj" fmla="val 0"/>
            </a:avLst>
          </a:prstGeom>
          <a:solidFill>
            <a:srgbClr val="017B78">
              <a:alpha val="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Co-Design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(Oct-Nov 24)</a:t>
            </a:r>
          </a:p>
        </p:txBody>
      </p:sp>
      <p:cxnSp>
        <p:nvCxnSpPr>
          <p:cNvPr id="44" name="Straight Connector 2">
            <a:extLst>
              <a:ext uri="{FF2B5EF4-FFF2-40B4-BE49-F238E27FC236}">
                <a16:creationId xmlns:a16="http://schemas.microsoft.com/office/drawing/2014/main" id="{D5D3ADC8-A80B-9661-15E8-D9BACD728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252487" y="3221578"/>
            <a:ext cx="10827563" cy="22059"/>
          </a:xfrm>
          <a:prstGeom prst="line">
            <a:avLst/>
          </a:prstGeom>
          <a:ln w="1270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bject 12">
            <a:extLst>
              <a:ext uri="{FF2B5EF4-FFF2-40B4-BE49-F238E27FC236}">
                <a16:creationId xmlns:a16="http://schemas.microsoft.com/office/drawing/2014/main" id="{7D87457A-F4E7-3D68-A73C-61652E3C84DE}"/>
              </a:ext>
            </a:extLst>
          </p:cNvPr>
          <p:cNvSpPr/>
          <p:nvPr/>
        </p:nvSpPr>
        <p:spPr>
          <a:xfrm>
            <a:off x="7593951" y="2962859"/>
            <a:ext cx="7616887" cy="567574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solidFill>
              <a:srgbClr val="003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Modules &amp; Insight Sessions Delivered (Nov 24 – July 25)</a:t>
            </a:r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id="{C176873B-31A1-45B6-3FD4-4D7A558E3331}"/>
              </a:ext>
            </a:extLst>
          </p:cNvPr>
          <p:cNvSpPr/>
          <p:nvPr/>
        </p:nvSpPr>
        <p:spPr>
          <a:xfrm>
            <a:off x="15548327" y="2762200"/>
            <a:ext cx="2231548" cy="821470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evaluation (Aug – Nov25)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4992FC3E-8160-8C35-CC04-E349A2F8BDC3}"/>
              </a:ext>
            </a:extLst>
          </p:cNvPr>
          <p:cNvSpPr/>
          <p:nvPr/>
        </p:nvSpPr>
        <p:spPr>
          <a:xfrm>
            <a:off x="834513" y="3821514"/>
            <a:ext cx="16987638" cy="503502"/>
          </a:xfrm>
          <a:prstGeom prst="rect">
            <a:avLst/>
          </a:prstGeom>
          <a:solidFill>
            <a:srgbClr val="007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Mentoring program with employment focused modules to build confidence and support athletes</a:t>
            </a:r>
          </a:p>
        </p:txBody>
      </p:sp>
      <p:cxnSp>
        <p:nvCxnSpPr>
          <p:cNvPr id="32" name="Straight Connector 2">
            <a:extLst>
              <a:ext uri="{FF2B5EF4-FFF2-40B4-BE49-F238E27FC236}">
                <a16:creationId xmlns:a16="http://schemas.microsoft.com/office/drawing/2014/main" id="{22E59E70-0603-7D34-3C24-7E469779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82640" y="5478991"/>
            <a:ext cx="16897235" cy="76668"/>
          </a:xfrm>
          <a:prstGeom prst="line">
            <a:avLst/>
          </a:prstGeom>
          <a:ln w="1270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2">
            <a:extLst>
              <a:ext uri="{FF2B5EF4-FFF2-40B4-BE49-F238E27FC236}">
                <a16:creationId xmlns:a16="http://schemas.microsoft.com/office/drawing/2014/main" id="{E5A91601-9E5E-9D04-164C-08788DD1A8FB}"/>
              </a:ext>
            </a:extLst>
          </p:cNvPr>
          <p:cNvSpPr/>
          <p:nvPr/>
        </p:nvSpPr>
        <p:spPr>
          <a:xfrm>
            <a:off x="1554535" y="4782299"/>
            <a:ext cx="1829877" cy="1278904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M1 – Goals &amp; Life Balance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Nov/Dec 24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555B53E-D58D-7B0E-3477-F709DFB334D1}"/>
              </a:ext>
            </a:extLst>
          </p:cNvPr>
          <p:cNvSpPr/>
          <p:nvPr/>
        </p:nvSpPr>
        <p:spPr>
          <a:xfrm>
            <a:off x="3491474" y="4782298"/>
            <a:ext cx="1829877" cy="1278903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M2 –Building  Networks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Dec/Jan 25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845A22CB-1BB7-96FF-D6A2-A12F191A18AD}"/>
              </a:ext>
            </a:extLst>
          </p:cNvPr>
          <p:cNvSpPr/>
          <p:nvPr/>
        </p:nvSpPr>
        <p:spPr>
          <a:xfrm>
            <a:off x="5428413" y="4782299"/>
            <a:ext cx="1829877" cy="1278902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M3 – Mental &amp; Physical 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 25</a:t>
            </a: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C9049983-2C2C-566F-5B52-CDBE18505379}"/>
              </a:ext>
            </a:extLst>
          </p:cNvPr>
          <p:cNvSpPr/>
          <p:nvPr/>
        </p:nvSpPr>
        <p:spPr>
          <a:xfrm>
            <a:off x="7365352" y="4793891"/>
            <a:ext cx="1829877" cy="1278901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M4 –Financial Literacy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March 25 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01DA2702-5C5A-257D-A77F-A514A81FC260}"/>
              </a:ext>
            </a:extLst>
          </p:cNvPr>
          <p:cNvSpPr/>
          <p:nvPr/>
        </p:nvSpPr>
        <p:spPr>
          <a:xfrm>
            <a:off x="9327139" y="4783606"/>
            <a:ext cx="1829877" cy="1278901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M5–Career, Education &amp; Leadership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25</a:t>
            </a: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8F6ACE6-E44A-FCE3-6EDB-8AF5F97AD348}"/>
              </a:ext>
            </a:extLst>
          </p:cNvPr>
          <p:cNvSpPr/>
          <p:nvPr/>
        </p:nvSpPr>
        <p:spPr>
          <a:xfrm>
            <a:off x="11317609" y="4766897"/>
            <a:ext cx="1829877" cy="1278901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M6 –Building  your Brand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25</a:t>
            </a: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DA430611-BDB1-722C-3445-8DCF18E00C09}"/>
              </a:ext>
            </a:extLst>
          </p:cNvPr>
          <p:cNvSpPr/>
          <p:nvPr/>
        </p:nvSpPr>
        <p:spPr>
          <a:xfrm>
            <a:off x="13308079" y="4805176"/>
            <a:ext cx="1829877" cy="1278901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M7 – Fit for Life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June 25</a:t>
            </a: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C4435AD1-B801-C456-CB7C-29CF071630C1}"/>
              </a:ext>
            </a:extLst>
          </p:cNvPr>
          <p:cNvSpPr/>
          <p:nvPr/>
        </p:nvSpPr>
        <p:spPr>
          <a:xfrm>
            <a:off x="15269866" y="4787721"/>
            <a:ext cx="1829877" cy="1278900"/>
          </a:xfrm>
          <a:prstGeom prst="homePlate">
            <a:avLst>
              <a:gd name="adj" fmla="val 0"/>
            </a:avLst>
          </a:prstGeom>
          <a:solidFill>
            <a:srgbClr val="00393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M8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Become an Entrepreneur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July 25</a:t>
            </a: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E54962EB-D6E3-9126-6136-0A39E825B269}"/>
              </a:ext>
            </a:extLst>
          </p:cNvPr>
          <p:cNvSpPr/>
          <p:nvPr/>
        </p:nvSpPr>
        <p:spPr>
          <a:xfrm>
            <a:off x="839499" y="6541667"/>
            <a:ext cx="16987638" cy="441770"/>
          </a:xfrm>
          <a:prstGeom prst="rect">
            <a:avLst/>
          </a:prstGeom>
          <a:solidFill>
            <a:srgbClr val="007B77"/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 5 Partner Xchange – work with key partners on profiling, recruitment and onboarding process</a:t>
            </a: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11000887-677F-28FE-71C7-8548FE709992}"/>
              </a:ext>
            </a:extLst>
          </p:cNvPr>
          <p:cNvSpPr/>
          <p:nvPr/>
        </p:nvSpPr>
        <p:spPr>
          <a:xfrm>
            <a:off x="834513" y="7320481"/>
            <a:ext cx="4447360" cy="441770"/>
          </a:xfrm>
          <a:prstGeom prst="homePlate">
            <a:avLst/>
          </a:prstGeom>
          <a:solidFill>
            <a:srgbClr val="017B78">
              <a:alpha val="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Meet with top 5 partners (Nov)</a:t>
            </a: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0BDE6BE4-31E9-E5CB-3B38-9C6022FA8D65}"/>
              </a:ext>
            </a:extLst>
          </p:cNvPr>
          <p:cNvSpPr/>
          <p:nvPr/>
        </p:nvSpPr>
        <p:spPr>
          <a:xfrm>
            <a:off x="5258389" y="7341849"/>
            <a:ext cx="4336403" cy="420989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rgbClr val="0039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In principle agreements (Nov/Dec)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Object 12">
            <a:extLst>
              <a:ext uri="{FF2B5EF4-FFF2-40B4-BE49-F238E27FC236}">
                <a16:creationId xmlns:a16="http://schemas.microsoft.com/office/drawing/2014/main" id="{62AB567B-B78F-274B-A4D0-434002D87013}"/>
              </a:ext>
            </a:extLst>
          </p:cNvPr>
          <p:cNvSpPr/>
          <p:nvPr/>
        </p:nvSpPr>
        <p:spPr>
          <a:xfrm>
            <a:off x="9644517" y="7250933"/>
            <a:ext cx="4362644" cy="534863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solidFill>
              <a:srgbClr val="003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Employment process mapping (Jan-Feb)</a:t>
            </a:r>
          </a:p>
        </p:txBody>
      </p:sp>
      <p:sp>
        <p:nvSpPr>
          <p:cNvPr id="42" name="Object 13">
            <a:extLst>
              <a:ext uri="{FF2B5EF4-FFF2-40B4-BE49-F238E27FC236}">
                <a16:creationId xmlns:a16="http://schemas.microsoft.com/office/drawing/2014/main" id="{48221D0D-83D1-E732-CC56-691A6E02C48A}"/>
              </a:ext>
            </a:extLst>
          </p:cNvPr>
          <p:cNvSpPr/>
          <p:nvPr/>
        </p:nvSpPr>
        <p:spPr>
          <a:xfrm>
            <a:off x="14129622" y="7335496"/>
            <a:ext cx="3911915" cy="441770"/>
          </a:xfrm>
          <a:prstGeom prst="notchedRightArrow">
            <a:avLst>
              <a:gd name="adj1" fmla="val 10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Placement opps (March +)</a:t>
            </a: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D68DB661-F236-644A-4C02-8EF18C20EB23}"/>
              </a:ext>
            </a:extLst>
          </p:cNvPr>
          <p:cNvSpPr/>
          <p:nvPr/>
        </p:nvSpPr>
        <p:spPr>
          <a:xfrm>
            <a:off x="839499" y="8309302"/>
            <a:ext cx="17043468" cy="534864"/>
          </a:xfrm>
          <a:prstGeom prst="rect">
            <a:avLst/>
          </a:prstGeom>
          <a:solidFill>
            <a:srgbClr val="007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Employment Networking Sessions – Partners and athletes engage in a structured virtual forum in partnership with ASC/AIS </a:t>
            </a: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9C19278F-8477-A951-D824-776800611F67}"/>
              </a:ext>
            </a:extLst>
          </p:cNvPr>
          <p:cNvSpPr/>
          <p:nvPr/>
        </p:nvSpPr>
        <p:spPr>
          <a:xfrm>
            <a:off x="849087" y="9227143"/>
            <a:ext cx="4018547" cy="391053"/>
          </a:xfrm>
          <a:prstGeom prst="homePlate">
            <a:avLst/>
          </a:prstGeom>
          <a:solidFill>
            <a:srgbClr val="017B78">
              <a:alpha val="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 planning (Oct)</a:t>
            </a:r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id="{036EBB8E-8B19-C7C2-8E94-6C316BA5EF9B}"/>
              </a:ext>
            </a:extLst>
          </p:cNvPr>
          <p:cNvSpPr/>
          <p:nvPr/>
        </p:nvSpPr>
        <p:spPr>
          <a:xfrm>
            <a:off x="4981182" y="9219947"/>
            <a:ext cx="4930583" cy="398249"/>
          </a:xfrm>
          <a:prstGeom prst="notchedRightArrow">
            <a:avLst>
              <a:gd name="adj1" fmla="val 10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Develop partner presentations (Nov+)</a:t>
            </a: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37349F5B-9D01-80EC-2992-F55D5F009D37}"/>
              </a:ext>
            </a:extLst>
          </p:cNvPr>
          <p:cNvSpPr/>
          <p:nvPr/>
        </p:nvSpPr>
        <p:spPr>
          <a:xfrm>
            <a:off x="10129651" y="9159645"/>
            <a:ext cx="5972903" cy="458552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solidFill>
              <a:srgbClr val="003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 Sessions (Dec+)</a:t>
            </a:r>
          </a:p>
        </p:txBody>
      </p:sp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Paralympics Australia">
      <a:dk1>
        <a:srgbClr val="000000"/>
      </a:dk1>
      <a:lt1>
        <a:srgbClr val="FFFFFF"/>
      </a:lt1>
      <a:dk2>
        <a:srgbClr val="007B77"/>
      </a:dk2>
      <a:lt2>
        <a:srgbClr val="F0FF00"/>
      </a:lt2>
      <a:accent1>
        <a:srgbClr val="00454D"/>
      </a:accent1>
      <a:accent2>
        <a:srgbClr val="F0FF00"/>
      </a:accent2>
      <a:accent3>
        <a:srgbClr val="FFFFFF"/>
      </a:accent3>
      <a:accent4>
        <a:srgbClr val="007B77"/>
      </a:accent4>
      <a:accent5>
        <a:srgbClr val="000000"/>
      </a:accent5>
      <a:accent6>
        <a:srgbClr val="000000"/>
      </a:accent6>
      <a:hlink>
        <a:srgbClr val="007B77"/>
      </a:hlink>
      <a:folHlink>
        <a:srgbClr val="000000"/>
      </a:folHlink>
    </a:clrScheme>
    <a:fontScheme name="Paralympics Australi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updated_APR2023_FINAL.pptx  -  Read-Only" id="{15DDCF75-92B7-4C3C-890D-E90FEC61BE7C}" vid="{F9B5A0E3-863A-4F46-BBE0-95BF368D670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Paralympics Australia">
      <a:dk1>
        <a:srgbClr val="000000"/>
      </a:dk1>
      <a:lt1>
        <a:srgbClr val="FFFFFF"/>
      </a:lt1>
      <a:dk2>
        <a:srgbClr val="007B77"/>
      </a:dk2>
      <a:lt2>
        <a:srgbClr val="F0FF00"/>
      </a:lt2>
      <a:accent1>
        <a:srgbClr val="00454D"/>
      </a:accent1>
      <a:accent2>
        <a:srgbClr val="F0FF00"/>
      </a:accent2>
      <a:accent3>
        <a:srgbClr val="FFFFFF"/>
      </a:accent3>
      <a:accent4>
        <a:srgbClr val="007B77"/>
      </a:accent4>
      <a:accent5>
        <a:srgbClr val="000000"/>
      </a:accent5>
      <a:accent6>
        <a:srgbClr val="000000"/>
      </a:accent6>
      <a:hlink>
        <a:srgbClr val="007B77"/>
      </a:hlink>
      <a:folHlink>
        <a:srgbClr val="000000"/>
      </a:folHlink>
    </a:clrScheme>
    <a:fontScheme name="Paralympics Australi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updated_APR2023_FINAL.pptx  -  Read-Only" id="{15DDCF75-92B7-4C3C-890D-E90FEC61BE7C}" vid="{F9B5A0E3-863A-4F46-BBE0-95BF368D670C}"/>
    </a:ext>
  </a:extLst>
</a:theme>
</file>

<file path=ppt/theme/theme5.xml><?xml version="1.0" encoding="utf-8"?>
<a:theme xmlns:a="http://schemas.openxmlformats.org/drawingml/2006/main" name="3_Custom Design">
  <a:themeElements>
    <a:clrScheme name="Paralympics Australia">
      <a:dk1>
        <a:srgbClr val="000000"/>
      </a:dk1>
      <a:lt1>
        <a:srgbClr val="FFFFFF"/>
      </a:lt1>
      <a:dk2>
        <a:srgbClr val="007B77"/>
      </a:dk2>
      <a:lt2>
        <a:srgbClr val="F0FF00"/>
      </a:lt2>
      <a:accent1>
        <a:srgbClr val="00454D"/>
      </a:accent1>
      <a:accent2>
        <a:srgbClr val="F0FF00"/>
      </a:accent2>
      <a:accent3>
        <a:srgbClr val="FFFFFF"/>
      </a:accent3>
      <a:accent4>
        <a:srgbClr val="007B77"/>
      </a:accent4>
      <a:accent5>
        <a:srgbClr val="000000"/>
      </a:accent5>
      <a:accent6>
        <a:srgbClr val="000000"/>
      </a:accent6>
      <a:hlink>
        <a:srgbClr val="007B77"/>
      </a:hlink>
      <a:folHlink>
        <a:srgbClr val="000000"/>
      </a:folHlink>
    </a:clrScheme>
    <a:fontScheme name="Paralympics Australi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updated_APR2023_FINAL.pptx  -  Read-Only" id="{15DDCF75-92B7-4C3C-890D-E90FEC61BE7C}" vid="{F9B5A0E3-863A-4F46-BBE0-95BF368D670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553DBDE-9653-BB4A-82B8-B6785CFAF283}">
  <we:reference id="wa104178141" version="3.1.2.22" store="en-US" storeType="OMEX"/>
  <we:alternateReferences>
    <we:reference id="WA104178141" version="3.1.2.22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07bdf2-a33e-430d-8ce4-e68ab09c02ad" xsi:nil="true"/>
    <lcf76f155ced4ddcb4097134ff3c332f xmlns="b20f2cb3-f330-4987-aa2e-a5b16ecd148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C1F18D6BB9A4588360B835E6C0CCF" ma:contentTypeVersion="12" ma:contentTypeDescription="Create a new document." ma:contentTypeScope="" ma:versionID="a7baffb4712927202411f0843c181741">
  <xsd:schema xmlns:xsd="http://www.w3.org/2001/XMLSchema" xmlns:xs="http://www.w3.org/2001/XMLSchema" xmlns:p="http://schemas.microsoft.com/office/2006/metadata/properties" xmlns:ns2="b20f2cb3-f330-4987-aa2e-a5b16ecd148f" xmlns:ns3="4607bdf2-a33e-430d-8ce4-e68ab09c02ad" targetNamespace="http://schemas.microsoft.com/office/2006/metadata/properties" ma:root="true" ma:fieldsID="b9a1d24dfcc787253bfc283edea4fb0e" ns2:_="" ns3:_="">
    <xsd:import namespace="b20f2cb3-f330-4987-aa2e-a5b16ecd148f"/>
    <xsd:import namespace="4607bdf2-a33e-430d-8ce4-e68ab09c02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f2cb3-f330-4987-aa2e-a5b16ecd14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1972d2d-db34-410c-a071-c6a2e6856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7bdf2-a33e-430d-8ce4-e68ab09c02a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94120da-6574-4d40-a890-072ae00f64af}" ma:internalName="TaxCatchAll" ma:showField="CatchAllData" ma:web="4607bdf2-a33e-430d-8ce4-e68ab09c02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FCF528-9269-4DB8-9976-BAA08FF2E2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F92506-0E1D-46AE-A324-84CD8CA0248F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20f2cb3-f330-4987-aa2e-a5b16ecd148f"/>
    <ds:schemaRef ds:uri="4607bdf2-a33e-430d-8ce4-e68ab09c02a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13031A-63E3-4791-94DA-1A5FB7083F2D}">
  <ds:schemaRefs>
    <ds:schemaRef ds:uri="4607bdf2-a33e-430d-8ce4-e68ab09c02ad"/>
    <ds:schemaRef ds:uri="b20f2cb3-f330-4987-aa2e-a5b16ecd14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1467</Words>
  <Application>Microsoft Office PowerPoint</Application>
  <PresentationFormat>Custom</PresentationFormat>
  <Paragraphs>220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Office Theme</vt:lpstr>
      <vt:lpstr>1_Custom Design</vt:lpstr>
      <vt:lpstr>1_Office Theme</vt:lpstr>
      <vt:lpstr>2_Custom Design</vt:lpstr>
      <vt:lpstr>3_Custom Design</vt:lpstr>
      <vt:lpstr>BEYOND SPORT </vt:lpstr>
      <vt:lpstr>What is Beyond Sport?</vt:lpstr>
      <vt:lpstr>Program support for Para-athletes throughout the athlete pathway.</vt:lpstr>
      <vt:lpstr>Impact Highlights</vt:lpstr>
      <vt:lpstr>Empowerment Mission</vt:lpstr>
      <vt:lpstr>Athlete Program Features</vt:lpstr>
      <vt:lpstr>Employer Program Features</vt:lpstr>
      <vt:lpstr>Mentoring Framework</vt:lpstr>
      <vt:lpstr>Roadmap</vt:lpstr>
      <vt:lpstr>Paralympics Australia Corporate Partners Involved</vt:lpstr>
      <vt:lpstr>Join us in helping shape our para-athletes of tomorrow.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Templates Paralympics 2022</dc:title>
  <dc:creator>Sarah Stewart</dc:creator>
  <cp:lastModifiedBy>Sarah Stewart</cp:lastModifiedBy>
  <cp:revision>145</cp:revision>
  <dcterms:created xsi:type="dcterms:W3CDTF">2006-08-16T00:00:00Z</dcterms:created>
  <dcterms:modified xsi:type="dcterms:W3CDTF">2024-11-20T11:58:30Z</dcterms:modified>
  <dc:identifier>DAFBphDUtA0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0x01010088BC1F18D6BB9A4588360B835E6C0CCF</vt:lpwstr>
  </property>
  <property fmtid="{D5CDD505-2E9C-101B-9397-08002B2CF9AE}" pid="3" name="MediaServiceImageTags">
    <vt:lpwstr/>
  </property>
</Properties>
</file>